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6292" r:id="rId1"/>
  </p:sldMasterIdLst>
  <p:handoutMasterIdLst>
    <p:handoutMasterId r:id="rId37"/>
  </p:handoutMasterIdLst>
  <p:sldIdLst>
    <p:sldId id="256" r:id="rId2"/>
    <p:sldId id="292" r:id="rId3"/>
    <p:sldId id="293" r:id="rId4"/>
    <p:sldId id="285" r:id="rId5"/>
    <p:sldId id="317" r:id="rId6"/>
    <p:sldId id="316" r:id="rId7"/>
    <p:sldId id="315" r:id="rId8"/>
    <p:sldId id="312" r:id="rId9"/>
    <p:sldId id="314" r:id="rId10"/>
    <p:sldId id="313" r:id="rId11"/>
    <p:sldId id="262" r:id="rId12"/>
    <p:sldId id="264" r:id="rId13"/>
    <p:sldId id="280" r:id="rId14"/>
    <p:sldId id="265" r:id="rId15"/>
    <p:sldId id="266" r:id="rId16"/>
    <p:sldId id="267" r:id="rId17"/>
    <p:sldId id="268" r:id="rId18"/>
    <p:sldId id="298" r:id="rId19"/>
    <p:sldId id="301" r:id="rId20"/>
    <p:sldId id="287" r:id="rId21"/>
    <p:sldId id="269" r:id="rId22"/>
    <p:sldId id="270" r:id="rId23"/>
    <p:sldId id="279" r:id="rId24"/>
    <p:sldId id="271" r:id="rId25"/>
    <p:sldId id="290" r:id="rId26"/>
    <p:sldId id="273" r:id="rId27"/>
    <p:sldId id="303" r:id="rId28"/>
    <p:sldId id="278" r:id="rId29"/>
    <p:sldId id="275" r:id="rId30"/>
    <p:sldId id="296" r:id="rId31"/>
    <p:sldId id="306" r:id="rId32"/>
    <p:sldId id="307" r:id="rId33"/>
    <p:sldId id="308" r:id="rId34"/>
    <p:sldId id="309" r:id="rId35"/>
    <p:sldId id="318" r:id="rId3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6" d="100"/>
          <a:sy n="76" d="100"/>
        </p:scale>
        <p:origin x="720" y="90"/>
      </p:cViewPr>
      <p:guideLst/>
    </p:cSldViewPr>
  </p:slideViewPr>
  <p:notesTextViewPr>
    <p:cViewPr>
      <p:scale>
        <a:sx n="1" d="1"/>
        <a:sy n="1" d="1"/>
      </p:scale>
      <p:origin x="0" y="0"/>
    </p:cViewPr>
  </p:notesTextViewPr>
  <p:notesViewPr>
    <p:cSldViewPr snapToGrid="0">
      <p:cViewPr varScale="1">
        <p:scale>
          <a:sx n="51" d="100"/>
          <a:sy n="51" d="100"/>
        </p:scale>
        <p:origin x="2693"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F8897E8-6CE2-4EAE-9D00-AEE1BBDF0BEF}"/>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FD7AD237-B26B-4495-9B63-FA08C969205A}"/>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458897C-611F-489D-874B-DD1C14CF7405}" type="datetimeFigureOut">
              <a:rPr lang="en-US" smtClean="0"/>
              <a:t>11/21/2017</a:t>
            </a:fld>
            <a:endParaRPr lang="en-US" dirty="0"/>
          </a:p>
        </p:txBody>
      </p:sp>
      <p:sp>
        <p:nvSpPr>
          <p:cNvPr id="4" name="Footer Placeholder 3">
            <a:extLst>
              <a:ext uri="{FF2B5EF4-FFF2-40B4-BE49-F238E27FC236}">
                <a16:creationId xmlns:a16="http://schemas.microsoft.com/office/drawing/2014/main" id="{29662D7B-BBBE-4BDA-91BB-AF8A0E35F3D8}"/>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CDB7BF8-8D96-4FAB-BC92-7E8ADD4EAD1E}"/>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E04D0C6-EDF6-4D72-A3F0-F4416BECBF4E}" type="slidenum">
              <a:rPr lang="en-US" smtClean="0"/>
              <a:t>‹#›</a:t>
            </a:fld>
            <a:endParaRPr lang="en-US" dirty="0"/>
          </a:p>
        </p:txBody>
      </p:sp>
    </p:spTree>
    <p:extLst>
      <p:ext uri="{BB962C8B-B14F-4D97-AF65-F5344CB8AC3E}">
        <p14:creationId xmlns:p14="http://schemas.microsoft.com/office/powerpoint/2010/main" val="111917797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B61BEF0D-F0BB-DE4B-95CE-6DB70DBA9567}" type="datetimeFigureOut">
              <a:rPr lang="en-US" smtClean="0"/>
              <a:pPr/>
              <a:t>11/21/2017</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82785414"/>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1588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61BEF0D-F0BB-DE4B-95CE-6DB70DBA9567}" type="datetimeFigureOut">
              <a:rPr lang="en-US" smtClean="0"/>
              <a:pPr/>
              <a:t>11/21/2017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51340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61BEF0D-F0BB-DE4B-95CE-6DB70DBA9567}" type="datetimeFigureOut">
              <a:rPr lang="en-US" smtClean="0"/>
              <a:pPr/>
              <a:t>11/21/2017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0259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B61BEF0D-F0BB-DE4B-95CE-6DB70DBA9567}" type="datetimeFigureOut">
              <a:rPr lang="en-US" smtClean="0"/>
              <a:pPr/>
              <a:t>11/21/2017</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533318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11/21/2017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79961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11/21/2017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33617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42228838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B61BEF0D-F0BB-DE4B-95CE-6DB70DBA9567}" type="datetimeFigureOut">
              <a:rPr lang="en-US" smtClean="0"/>
              <a:pPr/>
              <a:t>11/21/2017</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15979488"/>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21231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B61BEF0D-F0BB-DE4B-95CE-6DB70DBA9567}" type="datetimeFigureOut">
              <a:rPr lang="en-US" smtClean="0"/>
              <a:pPr/>
              <a:t>11/21/2017</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21865279"/>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11/21/2017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831072584"/>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11/21/2017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1906042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79643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11/21/2017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3509536"/>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11/21/2017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4202045025"/>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31573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61BEF0D-F0BB-DE4B-95CE-6DB70DBA9567}" type="datetimeFigureOut">
              <a:rPr lang="en-US" smtClean="0"/>
              <a:pPr/>
              <a:t>11/21/2017</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24684561"/>
      </p:ext>
    </p:extLst>
  </p:cSld>
  <p:clrMap bg1="dk1" tx1="lt1" bg2="dk2" tx2="lt2" accent1="accent1" accent2="accent2" accent3="accent3" accent4="accent4" accent5="accent5" accent6="accent6" hlink="hlink" folHlink="folHlink"/>
  <p:sldLayoutIdLst>
    <p:sldLayoutId id="2147486293" r:id="rId1"/>
    <p:sldLayoutId id="2147486294" r:id="rId2"/>
    <p:sldLayoutId id="2147486295" r:id="rId3"/>
    <p:sldLayoutId id="2147486296" r:id="rId4"/>
    <p:sldLayoutId id="2147486297" r:id="rId5"/>
    <p:sldLayoutId id="2147486298" r:id="rId6"/>
    <p:sldLayoutId id="2147486299" r:id="rId7"/>
    <p:sldLayoutId id="2147486300" r:id="rId8"/>
    <p:sldLayoutId id="2147486301" r:id="rId9"/>
    <p:sldLayoutId id="2147486302" r:id="rId10"/>
    <p:sldLayoutId id="2147486303" r:id="rId11"/>
    <p:sldLayoutId id="2147486304" r:id="rId12"/>
    <p:sldLayoutId id="2147486305" r:id="rId13"/>
    <p:sldLayoutId id="2147486306" r:id="rId14"/>
    <p:sldLayoutId id="2147486307" r:id="rId15"/>
    <p:sldLayoutId id="2147486308" r:id="rId16"/>
    <p:sldLayoutId id="214748630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fyK5_geN7S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caps.fdle.state.fl.us/caps/homePage.js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F44CD-8B91-43D1-A7DA-73B9F96C7E18}"/>
              </a:ext>
            </a:extLst>
          </p:cNvPr>
          <p:cNvSpPr>
            <a:spLocks noGrp="1"/>
          </p:cNvSpPr>
          <p:nvPr>
            <p:ph type="ctrTitle"/>
          </p:nvPr>
        </p:nvSpPr>
        <p:spPr>
          <a:xfrm>
            <a:off x="395415" y="1712541"/>
            <a:ext cx="11331146" cy="1646302"/>
          </a:xfrm>
        </p:spPr>
        <p:txBody>
          <a:bodyPr>
            <a:noAutofit/>
          </a:bodyPr>
          <a:lstStyle/>
          <a:p>
            <a:pPr algn="ctr"/>
            <a:r>
              <a:rPr lang="en-US" sz="5200" dirty="0"/>
              <a:t>Transgender NAME AND GENDER CHANGE ON legal Documents</a:t>
            </a:r>
          </a:p>
        </p:txBody>
      </p:sp>
      <p:sp>
        <p:nvSpPr>
          <p:cNvPr id="3" name="Subtitle 2">
            <a:extLst>
              <a:ext uri="{FF2B5EF4-FFF2-40B4-BE49-F238E27FC236}">
                <a16:creationId xmlns:a16="http://schemas.microsoft.com/office/drawing/2014/main" id="{8D577627-2255-4256-8777-358D2F705817}"/>
              </a:ext>
            </a:extLst>
          </p:cNvPr>
          <p:cNvSpPr>
            <a:spLocks noGrp="1"/>
          </p:cNvSpPr>
          <p:nvPr>
            <p:ph type="subTitle" idx="1"/>
          </p:nvPr>
        </p:nvSpPr>
        <p:spPr>
          <a:xfrm>
            <a:off x="741405" y="3696248"/>
            <a:ext cx="10556074" cy="2045167"/>
          </a:xfrm>
        </p:spPr>
        <p:txBody>
          <a:bodyPr>
            <a:normAutofit/>
          </a:bodyPr>
          <a:lstStyle/>
          <a:p>
            <a:pPr algn="ctr"/>
            <a:r>
              <a:rPr lang="en-US" sz="2400" dirty="0"/>
              <a:t>Presented By:</a:t>
            </a:r>
          </a:p>
          <a:p>
            <a:pPr algn="ctr"/>
            <a:r>
              <a:rPr lang="en-US" sz="2400" dirty="0"/>
              <a:t>Seminole County Association Legal Aid Society, Inc.</a:t>
            </a:r>
          </a:p>
          <a:p>
            <a:pPr algn="ctr"/>
            <a:r>
              <a:rPr lang="en-US" sz="1800" dirty="0"/>
              <a:t>Prepared By: Silvia McLain, Christian </a:t>
            </a:r>
            <a:r>
              <a:rPr lang="en-US" sz="1800" dirty="0" err="1"/>
              <a:t>Triay</a:t>
            </a:r>
            <a:r>
              <a:rPr lang="en-US" sz="1800" dirty="0"/>
              <a:t>, </a:t>
            </a:r>
          </a:p>
          <a:p>
            <a:pPr algn="ctr"/>
            <a:r>
              <a:rPr lang="en-US" sz="1800" dirty="0"/>
              <a:t>and Katherine Krepfle </a:t>
            </a:r>
          </a:p>
        </p:txBody>
      </p:sp>
    </p:spTree>
    <p:extLst>
      <p:ext uri="{BB962C8B-B14F-4D97-AF65-F5344CB8AC3E}">
        <p14:creationId xmlns:p14="http://schemas.microsoft.com/office/powerpoint/2010/main" val="2210460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1E80F-D092-4FCE-A858-08600CE10B1E}"/>
              </a:ext>
            </a:extLst>
          </p:cNvPr>
          <p:cNvSpPr>
            <a:spLocks noGrp="1"/>
          </p:cNvSpPr>
          <p:nvPr>
            <p:ph type="title"/>
          </p:nvPr>
        </p:nvSpPr>
        <p:spPr>
          <a:xfrm>
            <a:off x="677334" y="609591"/>
            <a:ext cx="10587014" cy="1626981"/>
          </a:xfrm>
        </p:spPr>
        <p:txBody>
          <a:bodyPr>
            <a:normAutofit/>
          </a:bodyPr>
          <a:lstStyle/>
          <a:p>
            <a:pPr algn="ctr"/>
            <a:r>
              <a:rPr lang="en-US" sz="4800" dirty="0"/>
              <a:t>Procedure of Fingerprints</a:t>
            </a:r>
          </a:p>
        </p:txBody>
      </p:sp>
      <p:sp>
        <p:nvSpPr>
          <p:cNvPr id="3" name="Content Placeholder 2">
            <a:extLst>
              <a:ext uri="{FF2B5EF4-FFF2-40B4-BE49-F238E27FC236}">
                <a16:creationId xmlns:a16="http://schemas.microsoft.com/office/drawing/2014/main" id="{59CDF74E-127F-4CA1-AEA0-3388DA003E07}"/>
              </a:ext>
            </a:extLst>
          </p:cNvPr>
          <p:cNvSpPr>
            <a:spLocks noGrp="1"/>
          </p:cNvSpPr>
          <p:nvPr>
            <p:ph idx="1"/>
          </p:nvPr>
        </p:nvSpPr>
        <p:spPr>
          <a:xfrm>
            <a:off x="677334" y="2174792"/>
            <a:ext cx="10587014" cy="4226011"/>
          </a:xfrm>
        </p:spPr>
        <p:txBody>
          <a:bodyPr/>
          <a:lstStyle/>
          <a:p>
            <a:pPr marL="342900" indent="-342900" algn="just"/>
            <a:r>
              <a:rPr lang="en-US" sz="2400" dirty="0"/>
              <a:t>Please provide the information listed below and expect the fingerprint results to reassure whether:</a:t>
            </a:r>
          </a:p>
          <a:p>
            <a:pPr marL="800100" lvl="1" indent="-342900" algn="just"/>
            <a:r>
              <a:rPr lang="en-US" sz="2400" dirty="0"/>
              <a:t>You have ever been ruled as bankrupted,</a:t>
            </a:r>
          </a:p>
          <a:p>
            <a:pPr marL="800100" lvl="1" indent="-342900" algn="just"/>
            <a:r>
              <a:rPr lang="en-US" sz="2400" dirty="0"/>
              <a:t>You have ever been arrested and charged with a crime</a:t>
            </a:r>
          </a:p>
          <a:p>
            <a:pPr marL="800100" lvl="1" indent="-342900" algn="just"/>
            <a:r>
              <a:rPr lang="en-US" sz="2400" dirty="0"/>
              <a:t>You are registered as a sexual predator,</a:t>
            </a:r>
          </a:p>
          <a:p>
            <a:pPr marL="800100" lvl="1" indent="-342900" algn="just"/>
            <a:r>
              <a:rPr lang="en-US" sz="2400" dirty="0"/>
              <a:t>Any money judgment has ever been entered against you, </a:t>
            </a:r>
          </a:p>
          <a:p>
            <a:pPr marL="800100" lvl="1" indent="-342900" algn="just"/>
            <a:r>
              <a:rPr lang="en-US" sz="2400" dirty="0"/>
              <a:t>There is a ulterior or illegal purpose for your name change, and/or</a:t>
            </a:r>
          </a:p>
          <a:p>
            <a:pPr marL="800100" lvl="1" indent="-342900" algn="just"/>
            <a:r>
              <a:rPr lang="en-US" sz="2400" dirty="0"/>
              <a:t>Your civil rights has ever been suspended and if so, have they been restored.</a:t>
            </a:r>
          </a:p>
          <a:p>
            <a:endParaRPr lang="en-US" dirty="0"/>
          </a:p>
        </p:txBody>
      </p:sp>
    </p:spTree>
    <p:extLst>
      <p:ext uri="{BB962C8B-B14F-4D97-AF65-F5344CB8AC3E}">
        <p14:creationId xmlns:p14="http://schemas.microsoft.com/office/powerpoint/2010/main" val="4164826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34802-8911-43D7-ADE8-82BDF6F16388}"/>
              </a:ext>
            </a:extLst>
          </p:cNvPr>
          <p:cNvSpPr>
            <a:spLocks noGrp="1"/>
          </p:cNvSpPr>
          <p:nvPr>
            <p:ph type="title"/>
          </p:nvPr>
        </p:nvSpPr>
        <p:spPr>
          <a:xfrm>
            <a:off x="677334" y="135923"/>
            <a:ext cx="10600266" cy="1161535"/>
          </a:xfrm>
        </p:spPr>
        <p:txBody>
          <a:bodyPr/>
          <a:lstStyle/>
          <a:p>
            <a:pPr algn="ctr"/>
            <a:r>
              <a:rPr lang="en-US" dirty="0"/>
              <a:t>Request A Hearing</a:t>
            </a:r>
          </a:p>
        </p:txBody>
      </p:sp>
      <p:sp>
        <p:nvSpPr>
          <p:cNvPr id="3" name="Content Placeholder 2">
            <a:extLst>
              <a:ext uri="{FF2B5EF4-FFF2-40B4-BE49-F238E27FC236}">
                <a16:creationId xmlns:a16="http://schemas.microsoft.com/office/drawing/2014/main" id="{7B3B2F15-6779-42A2-89A4-F7262EBF8F61}"/>
              </a:ext>
            </a:extLst>
          </p:cNvPr>
          <p:cNvSpPr>
            <a:spLocks noGrp="1"/>
          </p:cNvSpPr>
          <p:nvPr>
            <p:ph idx="1"/>
          </p:nvPr>
        </p:nvSpPr>
        <p:spPr>
          <a:xfrm>
            <a:off x="333632" y="1297459"/>
            <a:ext cx="10943968" cy="5461688"/>
          </a:xfrm>
        </p:spPr>
        <p:txBody>
          <a:bodyPr>
            <a:normAutofit fontScale="92500" lnSpcReduction="20000"/>
          </a:bodyPr>
          <a:lstStyle/>
          <a:p>
            <a:pPr>
              <a:lnSpc>
                <a:spcPct val="110000"/>
              </a:lnSpc>
            </a:pPr>
            <a:r>
              <a:rPr lang="en-US" dirty="0"/>
              <a:t>After completing the fingerprints, you must call (407) 665-4580 to see if your fingerprints results have been received by the courthouse.</a:t>
            </a:r>
            <a:endParaRPr lang="en-US" sz="800" dirty="0"/>
          </a:p>
          <a:p>
            <a:pPr>
              <a:lnSpc>
                <a:spcPct val="110000"/>
              </a:lnSpc>
            </a:pPr>
            <a:r>
              <a:rPr lang="en-US" dirty="0"/>
              <a:t>Once you have confirmed the fingerprint results have been received, you must file Form A to request a hearing.</a:t>
            </a:r>
          </a:p>
          <a:p>
            <a:pPr lvl="1">
              <a:lnSpc>
                <a:spcPct val="110000"/>
              </a:lnSpc>
            </a:pPr>
            <a:r>
              <a:rPr lang="en-US" dirty="0"/>
              <a:t>flcourts18.org/docs/</a:t>
            </a:r>
            <a:r>
              <a:rPr lang="en-US" dirty="0" err="1"/>
              <a:t>sem</a:t>
            </a:r>
            <a:r>
              <a:rPr lang="en-US" dirty="0"/>
              <a:t>/Form_A_w_inst.pdf</a:t>
            </a:r>
          </a:p>
          <a:p>
            <a:pPr>
              <a:lnSpc>
                <a:spcPct val="110000"/>
              </a:lnSpc>
            </a:pPr>
            <a:r>
              <a:rPr lang="en-US" dirty="0"/>
              <a:t>Attendance is required at your Hearing</a:t>
            </a:r>
          </a:p>
          <a:p>
            <a:pPr>
              <a:lnSpc>
                <a:spcPct val="110000"/>
              </a:lnSpc>
            </a:pPr>
            <a:r>
              <a:rPr lang="en-US" dirty="0"/>
              <a:t>The possible questions that the judge may                                                                           ask you:</a:t>
            </a:r>
          </a:p>
          <a:p>
            <a:pPr lvl="1">
              <a:lnSpc>
                <a:spcPct val="110000"/>
              </a:lnSpc>
            </a:pPr>
            <a:r>
              <a:rPr lang="en-US" dirty="0"/>
              <a:t> Whether everything on your petition is true                                                                             and correct; </a:t>
            </a:r>
          </a:p>
          <a:p>
            <a:pPr lvl="1">
              <a:lnSpc>
                <a:spcPct val="110000"/>
              </a:lnSpc>
            </a:pPr>
            <a:r>
              <a:rPr lang="en-US" dirty="0"/>
              <a:t>  Your current name and the name you are                                                                changing to; </a:t>
            </a:r>
          </a:p>
          <a:p>
            <a:pPr lvl="1">
              <a:lnSpc>
                <a:spcPct val="110000"/>
              </a:lnSpc>
            </a:pPr>
            <a:r>
              <a:rPr lang="en-US" dirty="0"/>
              <a:t>  The spelling of your new name;                                                          </a:t>
            </a:r>
          </a:p>
          <a:p>
            <a:pPr lvl="1">
              <a:lnSpc>
                <a:spcPct val="110000"/>
              </a:lnSpc>
            </a:pPr>
            <a:r>
              <a:rPr lang="en-US" dirty="0"/>
              <a:t>  And the reason for seeking the name change. </a:t>
            </a:r>
          </a:p>
          <a:p>
            <a:pPr lvl="2">
              <a:lnSpc>
                <a:spcPct val="110000"/>
              </a:lnSpc>
            </a:pPr>
            <a:r>
              <a:rPr lang="en-US" dirty="0"/>
              <a:t>You do not need to disclose your transgender status</a:t>
            </a:r>
          </a:p>
          <a:p>
            <a:pPr>
              <a:lnSpc>
                <a:spcPct val="110000"/>
              </a:lnSpc>
            </a:pPr>
            <a:r>
              <a:rPr lang="en-US" dirty="0"/>
              <a:t>Wear appropriate courtroom attire</a:t>
            </a:r>
          </a:p>
          <a:p>
            <a:endParaRPr lang="en-US" dirty="0"/>
          </a:p>
          <a:p>
            <a:endParaRPr lang="en-US" dirty="0"/>
          </a:p>
        </p:txBody>
      </p:sp>
      <p:pic>
        <p:nvPicPr>
          <p:cNvPr id="4" name="Picture 3">
            <a:extLst>
              <a:ext uri="{FF2B5EF4-FFF2-40B4-BE49-F238E27FC236}">
                <a16:creationId xmlns:a16="http://schemas.microsoft.com/office/drawing/2014/main" id="{C9D121D9-2B75-4ACD-AFA2-58DB22D29D62}"/>
              </a:ext>
            </a:extLst>
          </p:cNvPr>
          <p:cNvPicPr>
            <a:picLocks noChangeAspect="1"/>
          </p:cNvPicPr>
          <p:nvPr/>
        </p:nvPicPr>
        <p:blipFill rotWithShape="1">
          <a:blip r:embed="rId2"/>
          <a:srcRect l="8993" t="16548" r="32729"/>
          <a:stretch/>
        </p:blipFill>
        <p:spPr>
          <a:xfrm>
            <a:off x="7542524" y="3101546"/>
            <a:ext cx="4480598" cy="3607320"/>
          </a:xfrm>
          <a:prstGeom prst="rect">
            <a:avLst/>
          </a:prstGeom>
        </p:spPr>
      </p:pic>
    </p:spTree>
    <p:extLst>
      <p:ext uri="{BB962C8B-B14F-4D97-AF65-F5344CB8AC3E}">
        <p14:creationId xmlns:p14="http://schemas.microsoft.com/office/powerpoint/2010/main" val="989930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1E80F-D092-4FCE-A858-08600CE10B1E}"/>
              </a:ext>
            </a:extLst>
          </p:cNvPr>
          <p:cNvSpPr>
            <a:spLocks noGrp="1"/>
          </p:cNvSpPr>
          <p:nvPr>
            <p:ph type="title"/>
          </p:nvPr>
        </p:nvSpPr>
        <p:spPr>
          <a:xfrm>
            <a:off x="677334" y="609600"/>
            <a:ext cx="10587014" cy="1320800"/>
          </a:xfrm>
        </p:spPr>
        <p:txBody>
          <a:bodyPr>
            <a:normAutofit/>
          </a:bodyPr>
          <a:lstStyle/>
          <a:p>
            <a:pPr algn="ctr"/>
            <a:r>
              <a:rPr lang="en-US" dirty="0"/>
              <a:t>Name Change Completion </a:t>
            </a:r>
            <a:br>
              <a:rPr lang="en-US" dirty="0"/>
            </a:br>
            <a:endParaRPr lang="en-US" dirty="0"/>
          </a:p>
        </p:txBody>
      </p:sp>
      <p:sp>
        <p:nvSpPr>
          <p:cNvPr id="3" name="Content Placeholder 2">
            <a:extLst>
              <a:ext uri="{FF2B5EF4-FFF2-40B4-BE49-F238E27FC236}">
                <a16:creationId xmlns:a16="http://schemas.microsoft.com/office/drawing/2014/main" id="{59CDF74E-127F-4CA1-AEA0-3388DA003E07}"/>
              </a:ext>
            </a:extLst>
          </p:cNvPr>
          <p:cNvSpPr>
            <a:spLocks noGrp="1"/>
          </p:cNvSpPr>
          <p:nvPr>
            <p:ph idx="1"/>
          </p:nvPr>
        </p:nvSpPr>
        <p:spPr>
          <a:xfrm>
            <a:off x="677334" y="1791729"/>
            <a:ext cx="10587014" cy="4249633"/>
          </a:xfrm>
        </p:spPr>
        <p:txBody>
          <a:bodyPr/>
          <a:lstStyle/>
          <a:p>
            <a:r>
              <a:rPr lang="en-US" dirty="0"/>
              <a:t>If Judge grants your petition </a:t>
            </a:r>
          </a:p>
          <a:p>
            <a:pPr lvl="1"/>
            <a:r>
              <a:rPr lang="en-US" dirty="0"/>
              <a:t>If the judge grants your petition, he or she will sign the order. </a:t>
            </a:r>
          </a:p>
          <a:p>
            <a:pPr lvl="1"/>
            <a:r>
              <a:rPr lang="en-US" dirty="0"/>
              <a:t>The judge will inform you when the order will be ready.</a:t>
            </a:r>
          </a:p>
          <a:p>
            <a:r>
              <a:rPr lang="en-US" dirty="0"/>
              <a:t>You need to request a certified copy of the signed order from the clerk for a fee.</a:t>
            </a:r>
          </a:p>
          <a:p>
            <a:r>
              <a:rPr lang="en-US" dirty="0"/>
              <a:t>Approximate Timeline to getting the order granted </a:t>
            </a:r>
          </a:p>
          <a:p>
            <a:pPr lvl="1"/>
            <a:r>
              <a:rPr lang="en-US" dirty="0"/>
              <a:t>~ 2 weeks after fingerprints taken for FDLE to send criminal history report to Clerk of Court</a:t>
            </a:r>
          </a:p>
          <a:p>
            <a:pPr lvl="1"/>
            <a:r>
              <a:rPr lang="en-US" dirty="0"/>
              <a:t>~ 2 weeks after Clerk receives fingerprints and petition to set the hearing date</a:t>
            </a:r>
          </a:p>
          <a:p>
            <a:pPr lvl="1"/>
            <a:r>
              <a:rPr lang="en-US" dirty="0"/>
              <a:t>~ 1 month until actual hearing date</a:t>
            </a:r>
            <a:br>
              <a:rPr lang="en-US" dirty="0"/>
            </a:br>
            <a:endParaRPr lang="en-US" dirty="0"/>
          </a:p>
          <a:p>
            <a:endParaRPr lang="en-US" dirty="0"/>
          </a:p>
        </p:txBody>
      </p:sp>
    </p:spTree>
    <p:extLst>
      <p:ext uri="{BB962C8B-B14F-4D97-AF65-F5344CB8AC3E}">
        <p14:creationId xmlns:p14="http://schemas.microsoft.com/office/powerpoint/2010/main" val="2108369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77C93-EEDD-4216-9401-A54BC78C1D92}"/>
              </a:ext>
            </a:extLst>
          </p:cNvPr>
          <p:cNvSpPr>
            <a:spLocks noGrp="1"/>
          </p:cNvSpPr>
          <p:nvPr>
            <p:ph type="title"/>
          </p:nvPr>
        </p:nvSpPr>
        <p:spPr>
          <a:xfrm>
            <a:off x="677333" y="609600"/>
            <a:ext cx="10852057" cy="1320800"/>
          </a:xfrm>
        </p:spPr>
        <p:txBody>
          <a:bodyPr>
            <a:normAutofit fontScale="90000"/>
          </a:bodyPr>
          <a:lstStyle/>
          <a:p>
            <a:pPr algn="ctr"/>
            <a:r>
              <a:rPr lang="en-US" sz="5400" dirty="0"/>
              <a:t>Seminole County Civil Courthouse</a:t>
            </a:r>
          </a:p>
        </p:txBody>
      </p:sp>
      <p:sp>
        <p:nvSpPr>
          <p:cNvPr id="3" name="Content Placeholder 2">
            <a:extLst>
              <a:ext uri="{FF2B5EF4-FFF2-40B4-BE49-F238E27FC236}">
                <a16:creationId xmlns:a16="http://schemas.microsoft.com/office/drawing/2014/main" id="{88532FEA-668C-4A78-8273-A0FF7FFBBC76}"/>
              </a:ext>
            </a:extLst>
          </p:cNvPr>
          <p:cNvSpPr>
            <a:spLocks noGrp="1"/>
          </p:cNvSpPr>
          <p:nvPr>
            <p:ph idx="1"/>
          </p:nvPr>
        </p:nvSpPr>
        <p:spPr>
          <a:xfrm>
            <a:off x="677334" y="2545492"/>
            <a:ext cx="10852056" cy="3495870"/>
          </a:xfrm>
        </p:spPr>
        <p:txBody>
          <a:bodyPr>
            <a:normAutofit/>
          </a:bodyPr>
          <a:lstStyle/>
          <a:p>
            <a:r>
              <a:rPr lang="en-US" sz="3200" dirty="0"/>
              <a:t>Address: </a:t>
            </a:r>
          </a:p>
          <a:p>
            <a:pPr marL="457200" lvl="1" indent="0">
              <a:buNone/>
            </a:pPr>
            <a:r>
              <a:rPr lang="en-US" sz="3200" dirty="0"/>
              <a:t>301 NORTH PARK AVE </a:t>
            </a:r>
          </a:p>
          <a:p>
            <a:pPr marL="457200" lvl="1" indent="0">
              <a:buNone/>
            </a:pPr>
            <a:r>
              <a:rPr lang="en-US" sz="3200" dirty="0"/>
              <a:t>Sanford, Florida 32771</a:t>
            </a:r>
          </a:p>
          <a:p>
            <a:pPr marL="457200" lvl="1" indent="0">
              <a:buNone/>
            </a:pPr>
            <a:endParaRPr lang="en-US" sz="3200" dirty="0"/>
          </a:p>
          <a:p>
            <a:r>
              <a:rPr lang="en-US" sz="3200" dirty="0"/>
              <a:t>Telephone Number: </a:t>
            </a:r>
          </a:p>
          <a:p>
            <a:pPr marL="457200" lvl="1" indent="0">
              <a:buNone/>
            </a:pPr>
            <a:r>
              <a:rPr lang="en-US" sz="3200" dirty="0"/>
              <a:t>(407) 665-4580</a:t>
            </a:r>
          </a:p>
          <a:p>
            <a:pPr lvl="1"/>
            <a:endParaRPr lang="en-US" sz="3400" dirty="0"/>
          </a:p>
        </p:txBody>
      </p:sp>
    </p:spTree>
    <p:extLst>
      <p:ext uri="{BB962C8B-B14F-4D97-AF65-F5344CB8AC3E}">
        <p14:creationId xmlns:p14="http://schemas.microsoft.com/office/powerpoint/2010/main" val="3148272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6E65F-4EA7-4253-87F4-CC6FEEEDF7C0}"/>
              </a:ext>
            </a:extLst>
          </p:cNvPr>
          <p:cNvSpPr>
            <a:spLocks noGrp="1"/>
          </p:cNvSpPr>
          <p:nvPr>
            <p:ph type="title"/>
          </p:nvPr>
        </p:nvSpPr>
        <p:spPr>
          <a:xfrm>
            <a:off x="677334" y="609600"/>
            <a:ext cx="10626770" cy="1320800"/>
          </a:xfrm>
        </p:spPr>
        <p:txBody>
          <a:bodyPr>
            <a:normAutofit/>
          </a:bodyPr>
          <a:lstStyle/>
          <a:p>
            <a:pPr algn="ctr"/>
            <a:r>
              <a:rPr lang="en-US" dirty="0"/>
              <a:t>How to Update Your Social Security Card</a:t>
            </a:r>
          </a:p>
        </p:txBody>
      </p:sp>
      <p:sp>
        <p:nvSpPr>
          <p:cNvPr id="3" name="Content Placeholder 2">
            <a:extLst>
              <a:ext uri="{FF2B5EF4-FFF2-40B4-BE49-F238E27FC236}">
                <a16:creationId xmlns:a16="http://schemas.microsoft.com/office/drawing/2014/main" id="{5194F200-5F58-456A-AD6B-B31BB232BEF5}"/>
              </a:ext>
            </a:extLst>
          </p:cNvPr>
          <p:cNvSpPr>
            <a:spLocks noGrp="1"/>
          </p:cNvSpPr>
          <p:nvPr>
            <p:ph idx="1"/>
          </p:nvPr>
        </p:nvSpPr>
        <p:spPr>
          <a:xfrm>
            <a:off x="677334" y="2310713"/>
            <a:ext cx="10626770" cy="3730649"/>
          </a:xfrm>
        </p:spPr>
        <p:txBody>
          <a:bodyPr/>
          <a:lstStyle/>
          <a:p>
            <a:r>
              <a:rPr lang="en-US" sz="2400" dirty="0"/>
              <a:t>Why is this the next step? </a:t>
            </a:r>
          </a:p>
          <a:p>
            <a:pPr lvl="1"/>
            <a:r>
              <a:rPr lang="en-US" sz="2400" dirty="0"/>
              <a:t>In order to update your drivers license or identification card, the name assigned to your social security number </a:t>
            </a:r>
            <a:r>
              <a:rPr lang="en-US" sz="2400" b="1" i="1" u="sng" dirty="0"/>
              <a:t>must exactly match </a:t>
            </a:r>
            <a:r>
              <a:rPr lang="en-US" sz="2400" dirty="0"/>
              <a:t>the name that will appear on your drivers license or ID card.</a:t>
            </a:r>
          </a:p>
          <a:p>
            <a:endParaRPr lang="en-US" dirty="0"/>
          </a:p>
        </p:txBody>
      </p:sp>
    </p:spTree>
    <p:extLst>
      <p:ext uri="{BB962C8B-B14F-4D97-AF65-F5344CB8AC3E}">
        <p14:creationId xmlns:p14="http://schemas.microsoft.com/office/powerpoint/2010/main" val="248794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B0CC4-6FC0-4B44-8D9A-FDB9EAE34873}"/>
              </a:ext>
            </a:extLst>
          </p:cNvPr>
          <p:cNvSpPr>
            <a:spLocks noGrp="1"/>
          </p:cNvSpPr>
          <p:nvPr>
            <p:ph type="title"/>
          </p:nvPr>
        </p:nvSpPr>
        <p:spPr>
          <a:xfrm>
            <a:off x="677334" y="609600"/>
            <a:ext cx="10573762" cy="1320800"/>
          </a:xfrm>
        </p:spPr>
        <p:txBody>
          <a:bodyPr>
            <a:normAutofit/>
          </a:bodyPr>
          <a:lstStyle/>
          <a:p>
            <a:pPr algn="ctr"/>
            <a:r>
              <a:rPr lang="en-US" dirty="0"/>
              <a:t>Name Change on Your Social Security Card</a:t>
            </a:r>
          </a:p>
        </p:txBody>
      </p:sp>
      <p:sp>
        <p:nvSpPr>
          <p:cNvPr id="3" name="Content Placeholder 2">
            <a:extLst>
              <a:ext uri="{FF2B5EF4-FFF2-40B4-BE49-F238E27FC236}">
                <a16:creationId xmlns:a16="http://schemas.microsoft.com/office/drawing/2014/main" id="{40EE2FBB-A70D-4E40-ADE9-7A768AF59287}"/>
              </a:ext>
            </a:extLst>
          </p:cNvPr>
          <p:cNvSpPr>
            <a:spLocks noGrp="1"/>
          </p:cNvSpPr>
          <p:nvPr>
            <p:ph idx="1"/>
          </p:nvPr>
        </p:nvSpPr>
        <p:spPr>
          <a:xfrm>
            <a:off x="677334" y="2160589"/>
            <a:ext cx="10573762" cy="3880773"/>
          </a:xfrm>
        </p:spPr>
        <p:txBody>
          <a:bodyPr/>
          <a:lstStyle/>
          <a:p>
            <a:r>
              <a:rPr lang="en-US" dirty="0"/>
              <a:t>Fill out the Social Security Administration Application for a Social Security Card</a:t>
            </a:r>
          </a:p>
          <a:p>
            <a:pPr lvl="1"/>
            <a:r>
              <a:rPr lang="en-US" dirty="0"/>
              <a:t>https://www.ssa.gov/forms/ss-5.pdf</a:t>
            </a:r>
          </a:p>
          <a:p>
            <a:r>
              <a:rPr lang="en-US" dirty="0"/>
              <a:t>Step 1: Legal Name Change:</a:t>
            </a:r>
          </a:p>
          <a:p>
            <a:pPr lvl="1"/>
            <a:r>
              <a:rPr lang="en-US" dirty="0"/>
              <a:t>Provide a copy of the signed </a:t>
            </a:r>
            <a:r>
              <a:rPr lang="en-US" b="1" dirty="0"/>
              <a:t>court order</a:t>
            </a:r>
          </a:p>
          <a:p>
            <a:pPr lvl="1"/>
            <a:r>
              <a:rPr lang="en-US" dirty="0"/>
              <a:t>Provide Proof of Identity:</a:t>
            </a:r>
          </a:p>
          <a:p>
            <a:pPr lvl="2"/>
            <a:r>
              <a:rPr lang="en-US" dirty="0"/>
              <a:t>Florida Driver License, or</a:t>
            </a:r>
          </a:p>
          <a:p>
            <a:pPr lvl="2"/>
            <a:r>
              <a:rPr lang="en-US" dirty="0"/>
              <a:t>Florida non-driver identification card, or</a:t>
            </a:r>
          </a:p>
          <a:p>
            <a:pPr lvl="2"/>
            <a:r>
              <a:rPr lang="en-US" dirty="0"/>
              <a:t>U.S. Passport</a:t>
            </a:r>
          </a:p>
        </p:txBody>
      </p:sp>
    </p:spTree>
    <p:extLst>
      <p:ext uri="{BB962C8B-B14F-4D97-AF65-F5344CB8AC3E}">
        <p14:creationId xmlns:p14="http://schemas.microsoft.com/office/powerpoint/2010/main" val="3486820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14611-683C-409A-AAF6-E5F23107F88C}"/>
              </a:ext>
            </a:extLst>
          </p:cNvPr>
          <p:cNvSpPr>
            <a:spLocks noGrp="1"/>
          </p:cNvSpPr>
          <p:nvPr>
            <p:ph type="title"/>
          </p:nvPr>
        </p:nvSpPr>
        <p:spPr>
          <a:xfrm>
            <a:off x="677333" y="609600"/>
            <a:ext cx="10560509" cy="1320800"/>
          </a:xfrm>
        </p:spPr>
        <p:txBody>
          <a:bodyPr>
            <a:normAutofit/>
          </a:bodyPr>
          <a:lstStyle/>
          <a:p>
            <a:pPr algn="ctr"/>
            <a:r>
              <a:rPr lang="en-US" dirty="0"/>
              <a:t>Gender Change on Your Social Security Card</a:t>
            </a:r>
          </a:p>
        </p:txBody>
      </p:sp>
      <p:sp>
        <p:nvSpPr>
          <p:cNvPr id="3" name="Content Placeholder 2">
            <a:extLst>
              <a:ext uri="{FF2B5EF4-FFF2-40B4-BE49-F238E27FC236}">
                <a16:creationId xmlns:a16="http://schemas.microsoft.com/office/drawing/2014/main" id="{87006E73-E715-4791-9D34-7E604A672A87}"/>
              </a:ext>
            </a:extLst>
          </p:cNvPr>
          <p:cNvSpPr>
            <a:spLocks noGrp="1"/>
          </p:cNvSpPr>
          <p:nvPr>
            <p:ph idx="1"/>
          </p:nvPr>
        </p:nvSpPr>
        <p:spPr>
          <a:xfrm>
            <a:off x="677334" y="2026507"/>
            <a:ext cx="10560508" cy="4547287"/>
          </a:xfrm>
        </p:spPr>
        <p:txBody>
          <a:bodyPr>
            <a:normAutofit/>
          </a:bodyPr>
          <a:lstStyle/>
          <a:p>
            <a:pPr>
              <a:lnSpc>
                <a:spcPct val="100000"/>
              </a:lnSpc>
            </a:pPr>
            <a:r>
              <a:rPr lang="en-US" dirty="0"/>
              <a:t>Step 2: Legal Gender Change:</a:t>
            </a:r>
          </a:p>
          <a:p>
            <a:pPr lvl="1">
              <a:lnSpc>
                <a:spcPct val="100000"/>
              </a:lnSpc>
            </a:pPr>
            <a:r>
              <a:rPr lang="en-US" dirty="0"/>
              <a:t>Provide Proof of Gender Change:</a:t>
            </a:r>
          </a:p>
          <a:p>
            <a:pPr lvl="2">
              <a:lnSpc>
                <a:spcPct val="100000"/>
              </a:lnSpc>
            </a:pPr>
            <a:r>
              <a:rPr lang="en-US" dirty="0"/>
              <a:t>Court order directing legal recognition of change of gender or</a:t>
            </a:r>
          </a:p>
          <a:p>
            <a:pPr lvl="2">
              <a:lnSpc>
                <a:spcPct val="100000"/>
              </a:lnSpc>
            </a:pPr>
            <a:r>
              <a:rPr lang="en-US" dirty="0"/>
              <a:t>Medical certification of appropriate clinical treatment for gender transition in the form of an original letter from a licensed physician</a:t>
            </a:r>
          </a:p>
          <a:p>
            <a:pPr lvl="3">
              <a:lnSpc>
                <a:spcPct val="100000"/>
              </a:lnSpc>
            </a:pPr>
            <a:r>
              <a:rPr lang="en-US" dirty="0"/>
              <a:t>All that is necessary is for the physician to state the individual had clinical treatment determined by their health care provider to be appropriate. No type of treatment is required and the details of the treatment need not be included in the letter from the physician to the Social Security Administration. </a:t>
            </a:r>
          </a:p>
          <a:p>
            <a:pPr lvl="1">
              <a:lnSpc>
                <a:spcPct val="100000"/>
              </a:lnSpc>
            </a:pPr>
            <a:r>
              <a:rPr lang="en-US" sz="2100" dirty="0"/>
              <a:t>Prove U.S. Citizenship:</a:t>
            </a:r>
          </a:p>
          <a:p>
            <a:pPr lvl="2">
              <a:lnSpc>
                <a:spcPct val="100000"/>
              </a:lnSpc>
            </a:pPr>
            <a:r>
              <a:rPr lang="en-US" dirty="0"/>
              <a:t>U.S. Birth Certificate, or</a:t>
            </a:r>
          </a:p>
          <a:p>
            <a:pPr lvl="2">
              <a:lnSpc>
                <a:spcPct val="100000"/>
              </a:lnSpc>
            </a:pPr>
            <a:r>
              <a:rPr lang="en-US" dirty="0"/>
              <a:t>U.S. Passport</a:t>
            </a:r>
          </a:p>
        </p:txBody>
      </p:sp>
    </p:spTree>
    <p:extLst>
      <p:ext uri="{BB962C8B-B14F-4D97-AF65-F5344CB8AC3E}">
        <p14:creationId xmlns:p14="http://schemas.microsoft.com/office/powerpoint/2010/main" val="3850437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23ED4-8F6A-40C2-B52C-CD6903B4898D}"/>
              </a:ext>
            </a:extLst>
          </p:cNvPr>
          <p:cNvSpPr>
            <a:spLocks noGrp="1"/>
          </p:cNvSpPr>
          <p:nvPr>
            <p:ph type="title"/>
          </p:nvPr>
        </p:nvSpPr>
        <p:spPr>
          <a:xfrm>
            <a:off x="677334" y="609600"/>
            <a:ext cx="10746040" cy="1320800"/>
          </a:xfrm>
        </p:spPr>
        <p:txBody>
          <a:bodyPr>
            <a:normAutofit/>
          </a:bodyPr>
          <a:lstStyle/>
          <a:p>
            <a:pPr algn="ctr"/>
            <a:r>
              <a:rPr lang="en-US" dirty="0"/>
              <a:t>Gender Change on Your Social Security Card</a:t>
            </a:r>
          </a:p>
        </p:txBody>
      </p:sp>
      <p:sp>
        <p:nvSpPr>
          <p:cNvPr id="3" name="Content Placeholder 2">
            <a:extLst>
              <a:ext uri="{FF2B5EF4-FFF2-40B4-BE49-F238E27FC236}">
                <a16:creationId xmlns:a16="http://schemas.microsoft.com/office/drawing/2014/main" id="{20D45C1E-8840-4632-B669-7DE8C6BD4DA9}"/>
              </a:ext>
            </a:extLst>
          </p:cNvPr>
          <p:cNvSpPr>
            <a:spLocks noGrp="1"/>
          </p:cNvSpPr>
          <p:nvPr>
            <p:ph idx="1"/>
          </p:nvPr>
        </p:nvSpPr>
        <p:spPr>
          <a:xfrm>
            <a:off x="677334" y="2533135"/>
            <a:ext cx="10746040" cy="3508227"/>
          </a:xfrm>
        </p:spPr>
        <p:txBody>
          <a:bodyPr/>
          <a:lstStyle/>
          <a:p>
            <a:pPr>
              <a:lnSpc>
                <a:spcPct val="100000"/>
              </a:lnSpc>
              <a:spcAft>
                <a:spcPts val="100"/>
              </a:spcAft>
            </a:pPr>
            <a:r>
              <a:rPr lang="en-US" dirty="0"/>
              <a:t>Step 3:</a:t>
            </a:r>
          </a:p>
          <a:p>
            <a:pPr lvl="1">
              <a:lnSpc>
                <a:spcPct val="100000"/>
              </a:lnSpc>
              <a:spcAft>
                <a:spcPts val="100"/>
              </a:spcAft>
            </a:pPr>
            <a:r>
              <a:rPr lang="en-US" dirty="0"/>
              <a:t>Take or mail your completed application and documents to your local Social security Office or your local Social Security Card Center.</a:t>
            </a:r>
          </a:p>
          <a:p>
            <a:pPr lvl="1"/>
            <a:endParaRPr lang="en-US" dirty="0"/>
          </a:p>
        </p:txBody>
      </p:sp>
      <p:graphicFrame>
        <p:nvGraphicFramePr>
          <p:cNvPr id="4" name="Table 3">
            <a:extLst>
              <a:ext uri="{FF2B5EF4-FFF2-40B4-BE49-F238E27FC236}">
                <a16:creationId xmlns:a16="http://schemas.microsoft.com/office/drawing/2014/main" id="{348AB455-8D47-49C2-A773-CBBFFE3D16AA}"/>
              </a:ext>
            </a:extLst>
          </p:cNvPr>
          <p:cNvGraphicFramePr>
            <a:graphicFrameLocks noGrp="1"/>
          </p:cNvGraphicFramePr>
          <p:nvPr>
            <p:extLst>
              <p:ext uri="{D42A27DB-BD31-4B8C-83A1-F6EECF244321}">
                <p14:modId xmlns:p14="http://schemas.microsoft.com/office/powerpoint/2010/main" val="2567039212"/>
              </p:ext>
            </p:extLst>
          </p:nvPr>
        </p:nvGraphicFramePr>
        <p:xfrm>
          <a:off x="1303131" y="4377266"/>
          <a:ext cx="8128000" cy="10109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87778598"/>
                    </a:ext>
                  </a:extLst>
                </a:gridCol>
                <a:gridCol w="4064000">
                  <a:extLst>
                    <a:ext uri="{9D8B030D-6E8A-4147-A177-3AD203B41FA5}">
                      <a16:colId xmlns:a16="http://schemas.microsoft.com/office/drawing/2014/main" val="2635381221"/>
                    </a:ext>
                  </a:extLst>
                </a:gridCol>
              </a:tblGrid>
              <a:tr h="370840">
                <a:tc>
                  <a:txBody>
                    <a:bodyPr/>
                    <a:lstStyle/>
                    <a:p>
                      <a:r>
                        <a:rPr lang="en-US" dirty="0"/>
                        <a:t>Social Security Center</a:t>
                      </a:r>
                    </a:p>
                  </a:txBody>
                  <a:tcPr/>
                </a:tc>
                <a:tc>
                  <a:txBody>
                    <a:bodyPr/>
                    <a:lstStyle/>
                    <a:p>
                      <a:r>
                        <a:rPr lang="en-US" dirty="0"/>
                        <a:t>Address</a:t>
                      </a:r>
                    </a:p>
                  </a:txBody>
                  <a:tcPr/>
                </a:tc>
                <a:extLst>
                  <a:ext uri="{0D108BD9-81ED-4DB2-BD59-A6C34878D82A}">
                    <a16:rowId xmlns:a16="http://schemas.microsoft.com/office/drawing/2014/main" val="3892583193"/>
                  </a:ext>
                </a:extLst>
              </a:tr>
              <a:tr h="370840">
                <a:tc>
                  <a:txBody>
                    <a:bodyPr/>
                    <a:lstStyle/>
                    <a:p>
                      <a:r>
                        <a:rPr lang="en-US" dirty="0"/>
                        <a:t>Lake Mary Social Security Administration Office</a:t>
                      </a:r>
                    </a:p>
                  </a:txBody>
                  <a:tcPr/>
                </a:tc>
                <a:tc>
                  <a:txBody>
                    <a:bodyPr/>
                    <a:lstStyle/>
                    <a:p>
                      <a:r>
                        <a:rPr lang="en-US" dirty="0"/>
                        <a:t>101 Commerce St, Suite 200</a:t>
                      </a:r>
                    </a:p>
                    <a:p>
                      <a:r>
                        <a:rPr lang="en-US" dirty="0"/>
                        <a:t>Lake Mary, FL - 32746</a:t>
                      </a:r>
                    </a:p>
                  </a:txBody>
                  <a:tcPr/>
                </a:tc>
                <a:extLst>
                  <a:ext uri="{0D108BD9-81ED-4DB2-BD59-A6C34878D82A}">
                    <a16:rowId xmlns:a16="http://schemas.microsoft.com/office/drawing/2014/main" val="3901353316"/>
                  </a:ext>
                </a:extLst>
              </a:tr>
            </a:tbl>
          </a:graphicData>
        </a:graphic>
      </p:graphicFrame>
    </p:spTree>
    <p:extLst>
      <p:ext uri="{BB962C8B-B14F-4D97-AF65-F5344CB8AC3E}">
        <p14:creationId xmlns:p14="http://schemas.microsoft.com/office/powerpoint/2010/main" val="3802286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23ED4-8F6A-40C2-B52C-CD6903B4898D}"/>
              </a:ext>
            </a:extLst>
          </p:cNvPr>
          <p:cNvSpPr>
            <a:spLocks noGrp="1"/>
          </p:cNvSpPr>
          <p:nvPr>
            <p:ph type="title"/>
          </p:nvPr>
        </p:nvSpPr>
        <p:spPr>
          <a:xfrm>
            <a:off x="234778" y="185346"/>
            <a:ext cx="11714206" cy="1767022"/>
          </a:xfrm>
        </p:spPr>
        <p:txBody>
          <a:bodyPr>
            <a:normAutofit/>
          </a:bodyPr>
          <a:lstStyle/>
          <a:p>
            <a:pPr algn="ctr"/>
            <a:r>
              <a:rPr lang="en-US" sz="2400" dirty="0"/>
              <a:t>Medical Certification of Appropriate Clinical Treatment must come on physician’s office letterhead and must include:</a:t>
            </a:r>
          </a:p>
        </p:txBody>
      </p:sp>
      <p:sp>
        <p:nvSpPr>
          <p:cNvPr id="3" name="Content Placeholder 2">
            <a:extLst>
              <a:ext uri="{FF2B5EF4-FFF2-40B4-BE49-F238E27FC236}">
                <a16:creationId xmlns:a16="http://schemas.microsoft.com/office/drawing/2014/main" id="{20D45C1E-8840-4632-B669-7DE8C6BD4DA9}"/>
              </a:ext>
            </a:extLst>
          </p:cNvPr>
          <p:cNvSpPr>
            <a:spLocks noGrp="1"/>
          </p:cNvSpPr>
          <p:nvPr>
            <p:ph idx="1"/>
          </p:nvPr>
        </p:nvSpPr>
        <p:spPr>
          <a:xfrm>
            <a:off x="1136822" y="1952368"/>
            <a:ext cx="10286552" cy="4905631"/>
          </a:xfrm>
        </p:spPr>
        <p:txBody>
          <a:bodyPr>
            <a:normAutofit/>
          </a:bodyPr>
          <a:lstStyle/>
          <a:p>
            <a:pPr marL="342900" indent="-342900">
              <a:buAutoNum type="arabicPeriod"/>
            </a:pPr>
            <a:r>
              <a:rPr lang="en-US" sz="2000" dirty="0"/>
              <a:t>Physician’s full name;</a:t>
            </a:r>
          </a:p>
          <a:p>
            <a:pPr marL="342900" indent="-342900">
              <a:buAutoNum type="arabicPeriod"/>
            </a:pPr>
            <a:r>
              <a:rPr lang="en-US" sz="2000" dirty="0"/>
              <a:t>Physician’s license or certificate number (M.D. or D.O.);</a:t>
            </a:r>
          </a:p>
          <a:p>
            <a:pPr marL="342900" indent="-342900">
              <a:buAutoNum type="arabicPeriod"/>
            </a:pPr>
            <a:r>
              <a:rPr lang="en-US" sz="2000" dirty="0"/>
              <a:t>Issuing state or other jurisdiction of medical license or certificate;</a:t>
            </a:r>
          </a:p>
          <a:p>
            <a:pPr marL="342900" indent="-342900">
              <a:buAutoNum type="arabicPeriod"/>
            </a:pPr>
            <a:r>
              <a:rPr lang="en-US" sz="2000" dirty="0"/>
              <a:t>Language stating that the patient has had appropriate clinical treatment for gender transition to the new gender (specify male or female); </a:t>
            </a:r>
          </a:p>
          <a:p>
            <a:pPr marL="342900" indent="-342900">
              <a:buAutoNum type="arabicPeriod"/>
            </a:pPr>
            <a:r>
              <a:rPr lang="en-US" sz="2000" dirty="0"/>
              <a:t>Language that he/she has either treated the individual in relation to the individual’s change in gender or has reviewed and evaluated the medical history of the individual in relation to the individual’s change in gender;</a:t>
            </a:r>
          </a:p>
          <a:p>
            <a:pPr marL="342900" indent="-342900">
              <a:buAutoNum type="arabicPeriod"/>
            </a:pPr>
            <a:r>
              <a:rPr lang="en-US" sz="2000" dirty="0"/>
              <a:t>Language stating that the physician has a doctor/patient relationship with the individual; and </a:t>
            </a:r>
          </a:p>
          <a:p>
            <a:pPr marL="342900" indent="-342900">
              <a:buAutoNum type="arabicPeriod"/>
            </a:pPr>
            <a:r>
              <a:rPr lang="en-US" sz="2000" dirty="0"/>
              <a:t>Language stating “I declare under penalty of perjury under the laws of the United States that the forgoing is true and correct.”</a:t>
            </a:r>
            <a:endParaRPr lang="en-US" dirty="0"/>
          </a:p>
        </p:txBody>
      </p:sp>
    </p:spTree>
    <p:extLst>
      <p:ext uri="{BB962C8B-B14F-4D97-AF65-F5344CB8AC3E}">
        <p14:creationId xmlns:p14="http://schemas.microsoft.com/office/powerpoint/2010/main" val="16347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23ED4-8F6A-40C2-B52C-CD6903B4898D}"/>
              </a:ext>
            </a:extLst>
          </p:cNvPr>
          <p:cNvSpPr>
            <a:spLocks noGrp="1"/>
          </p:cNvSpPr>
          <p:nvPr>
            <p:ph type="title"/>
          </p:nvPr>
        </p:nvSpPr>
        <p:spPr>
          <a:xfrm>
            <a:off x="0" y="185346"/>
            <a:ext cx="12192000" cy="1449859"/>
          </a:xfrm>
        </p:spPr>
        <p:txBody>
          <a:bodyPr>
            <a:normAutofit/>
          </a:bodyPr>
          <a:lstStyle/>
          <a:p>
            <a:pPr algn="ctr"/>
            <a:r>
              <a:rPr lang="en-US" sz="2500" dirty="0"/>
              <a:t>Sample Physician’s Letter for Social Security Gender Marker Change</a:t>
            </a:r>
            <a:br>
              <a:rPr lang="en-US" sz="2500" dirty="0"/>
            </a:br>
            <a:endParaRPr lang="en-US" sz="2500" i="1" dirty="0"/>
          </a:p>
        </p:txBody>
      </p:sp>
      <p:sp>
        <p:nvSpPr>
          <p:cNvPr id="3" name="Content Placeholder 2">
            <a:extLst>
              <a:ext uri="{FF2B5EF4-FFF2-40B4-BE49-F238E27FC236}">
                <a16:creationId xmlns:a16="http://schemas.microsoft.com/office/drawing/2014/main" id="{20D45C1E-8840-4632-B669-7DE8C6BD4DA9}"/>
              </a:ext>
            </a:extLst>
          </p:cNvPr>
          <p:cNvSpPr>
            <a:spLocks noGrp="1"/>
          </p:cNvSpPr>
          <p:nvPr>
            <p:ph idx="1"/>
          </p:nvPr>
        </p:nvSpPr>
        <p:spPr>
          <a:xfrm>
            <a:off x="1717589" y="1050324"/>
            <a:ext cx="8662088" cy="5622326"/>
          </a:xfrm>
        </p:spPr>
        <p:style>
          <a:lnRef idx="2">
            <a:schemeClr val="dk1"/>
          </a:lnRef>
          <a:fillRef idx="1">
            <a:schemeClr val="lt1"/>
          </a:fillRef>
          <a:effectRef idx="0">
            <a:schemeClr val="dk1"/>
          </a:effectRef>
          <a:fontRef idx="minor">
            <a:schemeClr val="dk1"/>
          </a:fontRef>
        </p:style>
        <p:txBody>
          <a:bodyPr>
            <a:noAutofit/>
          </a:bodyPr>
          <a:lstStyle/>
          <a:p>
            <a:pPr marL="457200" lvl="1" indent="0">
              <a:buNone/>
            </a:pPr>
            <a:endParaRPr lang="en-US" sz="1000" dirty="0"/>
          </a:p>
          <a:p>
            <a:pPr marL="457200" lvl="1" indent="0">
              <a:buNone/>
            </a:pPr>
            <a:r>
              <a:rPr lang="en-US" sz="1200" dirty="0"/>
              <a:t>I, ___________________________________________________________________________,</a:t>
            </a:r>
          </a:p>
          <a:p>
            <a:pPr marL="457200" lvl="1" indent="0">
              <a:buNone/>
            </a:pPr>
            <a:r>
              <a:rPr lang="en-US" sz="1200" dirty="0"/>
              <a:t>(Physician’s Full Name)</a:t>
            </a:r>
          </a:p>
          <a:p>
            <a:pPr marL="457200" lvl="1" indent="0">
              <a:buNone/>
            </a:pPr>
            <a:r>
              <a:rPr lang="en-US" sz="1200" dirty="0"/>
              <a:t>____________________________________,                      ____________________________________,</a:t>
            </a:r>
          </a:p>
          <a:p>
            <a:pPr marL="457200" lvl="1" indent="0">
              <a:buNone/>
            </a:pPr>
            <a:r>
              <a:rPr lang="en-US" sz="1200" dirty="0"/>
              <a:t>(Physician’s medical license/certificate number)  (Issuing State/Country of license/certificate)</a:t>
            </a:r>
          </a:p>
          <a:p>
            <a:pPr marL="457200" lvl="1" indent="0">
              <a:buNone/>
            </a:pPr>
            <a:endParaRPr lang="en-US" sz="800" dirty="0"/>
          </a:p>
          <a:p>
            <a:pPr marL="457200" lvl="1" indent="0">
              <a:buNone/>
            </a:pPr>
            <a:r>
              <a:rPr lang="en-US" sz="1200" dirty="0"/>
              <a:t>am the physician of _________________________________________________________,</a:t>
            </a:r>
          </a:p>
          <a:p>
            <a:pPr marL="457200" lvl="1" indent="0">
              <a:buNone/>
            </a:pPr>
            <a:r>
              <a:rPr lang="en-US" sz="1200" dirty="0"/>
              <a:t>				(Name of Patient)</a:t>
            </a:r>
          </a:p>
          <a:p>
            <a:pPr marL="457200" lvl="1" indent="0">
              <a:buNone/>
            </a:pPr>
            <a:r>
              <a:rPr lang="en-US" sz="1200" dirty="0"/>
              <a:t>with whom I have a doctor/patient relationship and whom I have treated, or with whom I    	</a:t>
            </a:r>
          </a:p>
          <a:p>
            <a:pPr marL="457200" lvl="1" indent="0">
              <a:buNone/>
            </a:pPr>
            <a:r>
              <a:rPr lang="en-US" sz="1200" dirty="0"/>
              <a:t>have a doctor/patient relationship and whose medical history I have reviewed and evaluated.</a:t>
            </a:r>
          </a:p>
          <a:p>
            <a:pPr marL="457200" lvl="1" indent="0">
              <a:buNone/>
            </a:pPr>
            <a:endParaRPr lang="en-US" sz="800" dirty="0"/>
          </a:p>
          <a:p>
            <a:pPr marL="457200" lvl="1" indent="0">
              <a:buNone/>
            </a:pPr>
            <a:r>
              <a:rPr lang="en-US" sz="1200" dirty="0"/>
              <a:t>______________________________________________________________, has had</a:t>
            </a:r>
          </a:p>
          <a:p>
            <a:pPr marL="457200" lvl="1" indent="0">
              <a:buNone/>
            </a:pPr>
            <a:r>
              <a:rPr lang="en-US" sz="1200" dirty="0"/>
              <a:t>(Name of Patient)</a:t>
            </a:r>
          </a:p>
          <a:p>
            <a:pPr marL="457200" lvl="1" indent="0">
              <a:buNone/>
            </a:pPr>
            <a:r>
              <a:rPr lang="en-US" sz="1200" dirty="0"/>
              <a:t>appropriate clinical treatment for gender transition to the new gender of 	</a:t>
            </a:r>
          </a:p>
          <a:p>
            <a:pPr marL="457200" lvl="1" indent="0">
              <a:buNone/>
            </a:pPr>
            <a:endParaRPr lang="en-US" sz="800" dirty="0"/>
          </a:p>
          <a:p>
            <a:pPr marL="457200" lvl="1" indent="0">
              <a:buNone/>
            </a:pPr>
            <a:r>
              <a:rPr lang="en-US" sz="1200" dirty="0"/>
              <a:t>male		female</a:t>
            </a:r>
          </a:p>
          <a:p>
            <a:pPr marL="457200" lvl="1" indent="0">
              <a:buNone/>
            </a:pPr>
            <a:endParaRPr lang="en-US" sz="800" dirty="0"/>
          </a:p>
          <a:p>
            <a:pPr marL="457200" lvl="1" indent="0">
              <a:buNone/>
            </a:pPr>
            <a:r>
              <a:rPr lang="en-US" sz="1200" dirty="0"/>
              <a:t>I declare under penalty of perjury under the laws of the United States that the foregoing is true and correct.</a:t>
            </a:r>
          </a:p>
          <a:p>
            <a:pPr marL="457200" lvl="1" indent="0">
              <a:buNone/>
            </a:pPr>
            <a:r>
              <a:rPr lang="en-US" sz="1200" dirty="0"/>
              <a:t>________________________________________________</a:t>
            </a:r>
          </a:p>
          <a:p>
            <a:pPr marL="457200" lvl="1" indent="0">
              <a:buNone/>
            </a:pPr>
            <a:r>
              <a:rPr lang="en-US" sz="1200" dirty="0"/>
              <a:t>Signature of Physician</a:t>
            </a:r>
          </a:p>
          <a:p>
            <a:pPr marL="457200" lvl="1" indent="0">
              <a:buNone/>
            </a:pPr>
            <a:r>
              <a:rPr lang="en-US" sz="1200" dirty="0"/>
              <a:t>________________________________________________</a:t>
            </a:r>
          </a:p>
          <a:p>
            <a:pPr marL="457200" lvl="1" indent="0">
              <a:buNone/>
            </a:pPr>
            <a:r>
              <a:rPr lang="en-US" sz="1200" dirty="0"/>
              <a:t>Typed Name of Physician</a:t>
            </a:r>
          </a:p>
          <a:p>
            <a:pPr marL="457200" lvl="1" indent="0">
              <a:buNone/>
            </a:pPr>
            <a:r>
              <a:rPr lang="en-US" sz="1200" dirty="0"/>
              <a:t>____________________________________________________</a:t>
            </a:r>
          </a:p>
          <a:p>
            <a:pPr marL="457200" lvl="1" indent="0">
              <a:buNone/>
            </a:pPr>
            <a:r>
              <a:rPr lang="en-US" sz="1200" dirty="0"/>
              <a:t>Date</a:t>
            </a:r>
          </a:p>
        </p:txBody>
      </p:sp>
    </p:spTree>
    <p:extLst>
      <p:ext uri="{BB962C8B-B14F-4D97-AF65-F5344CB8AC3E}">
        <p14:creationId xmlns:p14="http://schemas.microsoft.com/office/powerpoint/2010/main" val="1534172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D577627-2255-4256-8777-358D2F705817}"/>
              </a:ext>
            </a:extLst>
          </p:cNvPr>
          <p:cNvSpPr>
            <a:spLocks noGrp="1"/>
          </p:cNvSpPr>
          <p:nvPr>
            <p:ph type="subTitle" idx="1"/>
          </p:nvPr>
        </p:nvSpPr>
        <p:spPr>
          <a:xfrm>
            <a:off x="960783" y="2236574"/>
            <a:ext cx="10336696" cy="4147393"/>
          </a:xfrm>
        </p:spPr>
        <p:txBody>
          <a:bodyPr>
            <a:normAutofit/>
          </a:bodyPr>
          <a:lstStyle/>
          <a:p>
            <a:pPr marL="342900" indent="-342900">
              <a:buFont typeface="Arial" panose="020B0604020202020204" pitchFamily="34" charset="0"/>
              <a:buChar char="•"/>
            </a:pPr>
            <a:r>
              <a:rPr lang="en-US" sz="2400" dirty="0"/>
              <a:t>This guide does not constitute legal advice and is intended merely to serve as a resource.</a:t>
            </a:r>
          </a:p>
          <a:p>
            <a:pPr marL="342900" indent="-342900">
              <a:buFont typeface="Arial" panose="020B0604020202020204" pitchFamily="34" charset="0"/>
              <a:buChar char="•"/>
            </a:pPr>
            <a:r>
              <a:rPr lang="en-US" sz="2400" dirty="0"/>
              <a:t>Please consult with an attorney for legal advice. Please be aware that the law may change and you should consult with an attorney for assistance.</a:t>
            </a:r>
          </a:p>
          <a:p>
            <a:pPr marL="342900" indent="-342900">
              <a:buFont typeface="Arial" panose="020B0604020202020204" pitchFamily="34" charset="0"/>
              <a:buChar char="•"/>
            </a:pPr>
            <a:r>
              <a:rPr lang="en-US" sz="2400" dirty="0"/>
              <a:t>Effective as of </a:t>
            </a:r>
            <a:r>
              <a:rPr lang="en-US" sz="2400" b="1" u="sng" dirty="0"/>
              <a:t>October 2017.</a:t>
            </a:r>
          </a:p>
        </p:txBody>
      </p:sp>
      <p:sp>
        <p:nvSpPr>
          <p:cNvPr id="4" name="Title 1">
            <a:extLst>
              <a:ext uri="{FF2B5EF4-FFF2-40B4-BE49-F238E27FC236}">
                <a16:creationId xmlns:a16="http://schemas.microsoft.com/office/drawing/2014/main" id="{64DD7F6E-C93C-43D3-B370-D80F3145BCAE}"/>
              </a:ext>
            </a:extLst>
          </p:cNvPr>
          <p:cNvSpPr txBox="1">
            <a:spLocks/>
          </p:cNvSpPr>
          <p:nvPr/>
        </p:nvSpPr>
        <p:spPr>
          <a:xfrm>
            <a:off x="677334" y="461316"/>
            <a:ext cx="10905066" cy="13208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algn="ctr"/>
            <a:r>
              <a:rPr lang="en-US" dirty="0"/>
              <a:t>DISCLAIMER</a:t>
            </a:r>
          </a:p>
        </p:txBody>
      </p:sp>
    </p:spTree>
    <p:extLst>
      <p:ext uri="{BB962C8B-B14F-4D97-AF65-F5344CB8AC3E}">
        <p14:creationId xmlns:p14="http://schemas.microsoft.com/office/powerpoint/2010/main" val="1962989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9CA11-1114-4EBE-B026-071D138BD770}"/>
              </a:ext>
            </a:extLst>
          </p:cNvPr>
          <p:cNvSpPr>
            <a:spLocks noGrp="1"/>
          </p:cNvSpPr>
          <p:nvPr>
            <p:ph type="title"/>
          </p:nvPr>
        </p:nvSpPr>
        <p:spPr>
          <a:xfrm>
            <a:off x="677333" y="609600"/>
            <a:ext cx="10693031" cy="1320800"/>
          </a:xfrm>
        </p:spPr>
        <p:txBody>
          <a:bodyPr>
            <a:normAutofit fontScale="90000"/>
          </a:bodyPr>
          <a:lstStyle/>
          <a:p>
            <a:pPr algn="ctr"/>
            <a:br>
              <a:rPr lang="en-US" dirty="0"/>
            </a:br>
            <a:r>
              <a:rPr lang="en-US" dirty="0"/>
              <a:t>What is considered “appropriate clinical treatment”</a:t>
            </a:r>
          </a:p>
        </p:txBody>
      </p:sp>
      <p:sp>
        <p:nvSpPr>
          <p:cNvPr id="3" name="Content Placeholder 2">
            <a:extLst>
              <a:ext uri="{FF2B5EF4-FFF2-40B4-BE49-F238E27FC236}">
                <a16:creationId xmlns:a16="http://schemas.microsoft.com/office/drawing/2014/main" id="{2624EBB5-90A6-4826-8047-735A087D359C}"/>
              </a:ext>
            </a:extLst>
          </p:cNvPr>
          <p:cNvSpPr>
            <a:spLocks noGrp="1"/>
          </p:cNvSpPr>
          <p:nvPr>
            <p:ph idx="1"/>
          </p:nvPr>
        </p:nvSpPr>
        <p:spPr>
          <a:xfrm>
            <a:off x="677334" y="2347784"/>
            <a:ext cx="10693030" cy="4028302"/>
          </a:xfrm>
        </p:spPr>
        <p:txBody>
          <a:bodyPr>
            <a:normAutofit fontScale="92500" lnSpcReduction="20000"/>
          </a:bodyPr>
          <a:lstStyle/>
          <a:p>
            <a:pPr>
              <a:lnSpc>
                <a:spcPct val="110000"/>
              </a:lnSpc>
              <a:spcBef>
                <a:spcPts val="0"/>
              </a:spcBef>
              <a:spcAft>
                <a:spcPts val="100"/>
              </a:spcAft>
            </a:pPr>
            <a:r>
              <a:rPr lang="en-US" sz="2400" dirty="0"/>
              <a:t>The current policy (updated June 2013)  allows for updates to SS records to reflect a person’s gender identity. </a:t>
            </a:r>
          </a:p>
          <a:p>
            <a:pPr marL="0" indent="0">
              <a:lnSpc>
                <a:spcPct val="110000"/>
              </a:lnSpc>
              <a:spcBef>
                <a:spcPts val="0"/>
              </a:spcBef>
              <a:spcAft>
                <a:spcPts val="100"/>
              </a:spcAft>
              <a:buNone/>
            </a:pPr>
            <a:endParaRPr lang="en-US" sz="2400" dirty="0"/>
          </a:p>
          <a:p>
            <a:pPr>
              <a:lnSpc>
                <a:spcPct val="110000"/>
              </a:lnSpc>
              <a:spcBef>
                <a:spcPts val="0"/>
              </a:spcBef>
              <a:spcAft>
                <a:spcPts val="100"/>
              </a:spcAft>
            </a:pPr>
            <a:r>
              <a:rPr lang="en-US" sz="2400" dirty="0"/>
              <a:t>Under this policy, </a:t>
            </a:r>
            <a:r>
              <a:rPr lang="en-US" sz="2400" u="sng" dirty="0"/>
              <a:t>no type of treatment is required</a:t>
            </a:r>
            <a:r>
              <a:rPr lang="en-US" sz="2400" dirty="0"/>
              <a:t> and the details of the treatment </a:t>
            </a:r>
            <a:r>
              <a:rPr lang="en-US" sz="2400" u="sng" dirty="0"/>
              <a:t>need not be included</a:t>
            </a:r>
            <a:r>
              <a:rPr lang="en-US" sz="2400" dirty="0"/>
              <a:t> in the letter from the physician to the Social Security Administration. </a:t>
            </a:r>
          </a:p>
          <a:p>
            <a:pPr marL="0" indent="0">
              <a:lnSpc>
                <a:spcPct val="110000"/>
              </a:lnSpc>
              <a:spcBef>
                <a:spcPts val="0"/>
              </a:spcBef>
              <a:spcAft>
                <a:spcPts val="100"/>
              </a:spcAft>
              <a:buNone/>
            </a:pPr>
            <a:endParaRPr lang="en-US" sz="2400" dirty="0"/>
          </a:p>
          <a:p>
            <a:pPr>
              <a:lnSpc>
                <a:spcPct val="110000"/>
              </a:lnSpc>
              <a:spcBef>
                <a:spcPts val="0"/>
              </a:spcBef>
              <a:spcAft>
                <a:spcPts val="100"/>
              </a:spcAft>
            </a:pPr>
            <a:r>
              <a:rPr lang="en-US" sz="2400" dirty="0"/>
              <a:t>All that is necessary is for the physician to state the individual had clinical treatment determined by their health care provider to be appropriate.</a:t>
            </a:r>
            <a:r>
              <a:rPr lang="en-US" sz="2400" u="sng" dirty="0"/>
              <a:t> No type of treatment is required</a:t>
            </a:r>
            <a:r>
              <a:rPr lang="en-US" sz="2400" dirty="0"/>
              <a:t> and the details of the treatment </a:t>
            </a:r>
            <a:r>
              <a:rPr lang="en-US" sz="2400" u="sng" dirty="0"/>
              <a:t>need not be included</a:t>
            </a:r>
            <a:r>
              <a:rPr lang="en-US" sz="2400" dirty="0"/>
              <a:t> in the letter from the physician to the Social Security Administration. </a:t>
            </a:r>
          </a:p>
          <a:p>
            <a:pPr marL="0" indent="0">
              <a:buNone/>
            </a:pPr>
            <a:endParaRPr lang="en-US" dirty="0"/>
          </a:p>
        </p:txBody>
      </p:sp>
    </p:spTree>
    <p:extLst>
      <p:ext uri="{BB962C8B-B14F-4D97-AF65-F5344CB8AC3E}">
        <p14:creationId xmlns:p14="http://schemas.microsoft.com/office/powerpoint/2010/main" val="923767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9EFA2-9996-4E16-9779-1E86AD33DF14}"/>
              </a:ext>
            </a:extLst>
          </p:cNvPr>
          <p:cNvSpPr>
            <a:spLocks noGrp="1"/>
          </p:cNvSpPr>
          <p:nvPr>
            <p:ph type="title"/>
          </p:nvPr>
        </p:nvSpPr>
        <p:spPr>
          <a:xfrm>
            <a:off x="677334" y="148281"/>
            <a:ext cx="10759292" cy="1534979"/>
          </a:xfrm>
        </p:spPr>
        <p:txBody>
          <a:bodyPr>
            <a:normAutofit/>
          </a:bodyPr>
          <a:lstStyle/>
          <a:p>
            <a:pPr algn="ctr"/>
            <a:r>
              <a:rPr lang="en-US" dirty="0"/>
              <a:t>How to Update Your Name on Your Florida’s Drivers License</a:t>
            </a:r>
          </a:p>
        </p:txBody>
      </p:sp>
      <p:sp>
        <p:nvSpPr>
          <p:cNvPr id="3" name="Content Placeholder 2">
            <a:extLst>
              <a:ext uri="{FF2B5EF4-FFF2-40B4-BE49-F238E27FC236}">
                <a16:creationId xmlns:a16="http://schemas.microsoft.com/office/drawing/2014/main" id="{3AC4EC8F-9797-4B95-8988-B71F7796D433}"/>
              </a:ext>
            </a:extLst>
          </p:cNvPr>
          <p:cNvSpPr>
            <a:spLocks noGrp="1"/>
          </p:cNvSpPr>
          <p:nvPr>
            <p:ph idx="1"/>
          </p:nvPr>
        </p:nvSpPr>
        <p:spPr>
          <a:xfrm>
            <a:off x="677334" y="1816443"/>
            <a:ext cx="10759292" cy="5016845"/>
          </a:xfrm>
        </p:spPr>
        <p:txBody>
          <a:bodyPr>
            <a:normAutofit fontScale="92500" lnSpcReduction="20000"/>
          </a:bodyPr>
          <a:lstStyle/>
          <a:p>
            <a:pPr>
              <a:lnSpc>
                <a:spcPct val="120000"/>
              </a:lnSpc>
            </a:pPr>
            <a:r>
              <a:rPr lang="en-US" sz="2600" dirty="0"/>
              <a:t>You will need the following documents:</a:t>
            </a:r>
          </a:p>
          <a:p>
            <a:pPr lvl="1">
              <a:lnSpc>
                <a:spcPct val="120000"/>
              </a:lnSpc>
            </a:pPr>
            <a:r>
              <a:rPr lang="en-US" sz="2600" dirty="0"/>
              <a:t>Your Florida Driver License or ID card</a:t>
            </a:r>
          </a:p>
          <a:p>
            <a:pPr lvl="1">
              <a:lnSpc>
                <a:spcPct val="120000"/>
              </a:lnSpc>
            </a:pPr>
            <a:r>
              <a:rPr lang="en-US" sz="2600" dirty="0"/>
              <a:t>Florida Birth Certificate or U.S. Passport</a:t>
            </a:r>
          </a:p>
          <a:p>
            <a:pPr lvl="1">
              <a:lnSpc>
                <a:spcPct val="120000"/>
              </a:lnSpc>
            </a:pPr>
            <a:r>
              <a:rPr lang="en-US" sz="2600" dirty="0"/>
              <a:t>Court Order issuing legal name change</a:t>
            </a:r>
          </a:p>
          <a:p>
            <a:pPr lvl="1">
              <a:lnSpc>
                <a:spcPct val="120000"/>
              </a:lnSpc>
            </a:pPr>
            <a:r>
              <a:rPr lang="en-US" sz="2600" dirty="0"/>
              <a:t>Social Security Card</a:t>
            </a:r>
          </a:p>
          <a:p>
            <a:pPr lvl="1">
              <a:lnSpc>
                <a:spcPct val="120000"/>
              </a:lnSpc>
            </a:pPr>
            <a:r>
              <a:rPr lang="en-US" sz="2600" dirty="0"/>
              <a:t>Proof of your Florida Residency (Need 2 documents)</a:t>
            </a:r>
          </a:p>
          <a:p>
            <a:pPr lvl="2">
              <a:lnSpc>
                <a:spcPct val="120000"/>
              </a:lnSpc>
            </a:pPr>
            <a:r>
              <a:rPr lang="en-US" sz="2600" dirty="0"/>
              <a:t>Utility Bill</a:t>
            </a:r>
          </a:p>
          <a:p>
            <a:pPr lvl="2">
              <a:lnSpc>
                <a:spcPct val="120000"/>
              </a:lnSpc>
            </a:pPr>
            <a:r>
              <a:rPr lang="en-US" sz="2600" dirty="0"/>
              <a:t>Bank Statement</a:t>
            </a:r>
          </a:p>
          <a:p>
            <a:pPr lvl="2">
              <a:lnSpc>
                <a:spcPct val="120000"/>
              </a:lnSpc>
            </a:pPr>
            <a:r>
              <a:rPr lang="en-US" sz="2600" dirty="0"/>
              <a:t>School record or transcript</a:t>
            </a:r>
          </a:p>
          <a:p>
            <a:pPr lvl="2">
              <a:lnSpc>
                <a:spcPct val="120000"/>
              </a:lnSpc>
            </a:pPr>
            <a:r>
              <a:rPr lang="en-US" sz="2600" dirty="0"/>
              <a:t>Florida Voter’s Card </a:t>
            </a:r>
          </a:p>
          <a:p>
            <a:pPr lvl="1">
              <a:lnSpc>
                <a:spcPct val="120000"/>
              </a:lnSpc>
            </a:pPr>
            <a:r>
              <a:rPr lang="en-US" sz="2600" dirty="0"/>
              <a:t>$25 fee for change of Driver License</a:t>
            </a:r>
          </a:p>
          <a:p>
            <a:pPr marL="457200" lvl="1" indent="0">
              <a:buNone/>
            </a:pPr>
            <a:endParaRPr lang="en-US" dirty="0"/>
          </a:p>
          <a:p>
            <a:pPr lvl="1"/>
            <a:endParaRPr lang="en-US" dirty="0"/>
          </a:p>
        </p:txBody>
      </p:sp>
    </p:spTree>
    <p:extLst>
      <p:ext uri="{BB962C8B-B14F-4D97-AF65-F5344CB8AC3E}">
        <p14:creationId xmlns:p14="http://schemas.microsoft.com/office/powerpoint/2010/main" val="1226349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1B4E9-1E97-4A68-95D7-6689C4AC4CCB}"/>
              </a:ext>
            </a:extLst>
          </p:cNvPr>
          <p:cNvSpPr>
            <a:spLocks noGrp="1"/>
          </p:cNvSpPr>
          <p:nvPr>
            <p:ph type="title"/>
          </p:nvPr>
        </p:nvSpPr>
        <p:spPr>
          <a:xfrm>
            <a:off x="677333" y="350103"/>
            <a:ext cx="10812301" cy="1320800"/>
          </a:xfrm>
        </p:spPr>
        <p:txBody>
          <a:bodyPr>
            <a:normAutofit/>
          </a:bodyPr>
          <a:lstStyle/>
          <a:p>
            <a:pPr algn="ctr"/>
            <a:r>
              <a:rPr lang="en-US" dirty="0"/>
              <a:t>How to Update Your Gender on Your Florida’s Driver License</a:t>
            </a:r>
          </a:p>
        </p:txBody>
      </p:sp>
      <p:sp>
        <p:nvSpPr>
          <p:cNvPr id="3" name="Content Placeholder 2">
            <a:extLst>
              <a:ext uri="{FF2B5EF4-FFF2-40B4-BE49-F238E27FC236}">
                <a16:creationId xmlns:a16="http://schemas.microsoft.com/office/drawing/2014/main" id="{9942E23D-3AC7-46CD-80EC-E4174F10A4E7}"/>
              </a:ext>
            </a:extLst>
          </p:cNvPr>
          <p:cNvSpPr>
            <a:spLocks noGrp="1"/>
          </p:cNvSpPr>
          <p:nvPr>
            <p:ph idx="1"/>
          </p:nvPr>
        </p:nvSpPr>
        <p:spPr>
          <a:xfrm>
            <a:off x="677334" y="2014153"/>
            <a:ext cx="10812300" cy="4522573"/>
          </a:xfrm>
        </p:spPr>
        <p:txBody>
          <a:bodyPr>
            <a:noAutofit/>
          </a:bodyPr>
          <a:lstStyle/>
          <a:p>
            <a:pPr>
              <a:lnSpc>
                <a:spcPct val="100000"/>
              </a:lnSpc>
            </a:pPr>
            <a:r>
              <a:rPr lang="en-US" sz="1750" dirty="0"/>
              <a:t>Must provide a Medical Certification including the following items:</a:t>
            </a:r>
          </a:p>
          <a:p>
            <a:pPr lvl="1">
              <a:lnSpc>
                <a:spcPct val="100000"/>
              </a:lnSpc>
            </a:pPr>
            <a:r>
              <a:rPr lang="en-US" sz="1750" dirty="0"/>
              <a:t>Physicians full name</a:t>
            </a:r>
          </a:p>
          <a:p>
            <a:pPr lvl="2">
              <a:lnSpc>
                <a:spcPct val="100000"/>
              </a:lnSpc>
            </a:pPr>
            <a:r>
              <a:rPr lang="en-US" sz="1750" dirty="0"/>
              <a:t>“Attending medical physician” can include an internist, endocrinologist, gynecologist, urologist, or psychiatrist.</a:t>
            </a:r>
          </a:p>
          <a:p>
            <a:pPr lvl="1">
              <a:lnSpc>
                <a:spcPct val="100000"/>
              </a:lnSpc>
            </a:pPr>
            <a:r>
              <a:rPr lang="en-US" sz="1750" dirty="0"/>
              <a:t>Medical license or certificate number</a:t>
            </a:r>
          </a:p>
          <a:p>
            <a:pPr lvl="1">
              <a:lnSpc>
                <a:spcPct val="100000"/>
              </a:lnSpc>
            </a:pPr>
            <a:r>
              <a:rPr lang="en-US" sz="1750" dirty="0"/>
              <a:t>Issuing state or other jurisdiction of medical license/certificate</a:t>
            </a:r>
          </a:p>
          <a:p>
            <a:pPr lvl="1">
              <a:lnSpc>
                <a:spcPct val="100000"/>
              </a:lnSpc>
            </a:pPr>
            <a:r>
              <a:rPr lang="en-US" sz="1750" dirty="0"/>
              <a:t>Drug Enforcement Administration (DEA) registration number assigned to the physician </a:t>
            </a:r>
          </a:p>
          <a:p>
            <a:pPr lvl="1">
              <a:lnSpc>
                <a:spcPct val="100000"/>
              </a:lnSpc>
            </a:pPr>
            <a:r>
              <a:rPr lang="en-US" sz="1750" dirty="0"/>
              <a:t>Address and telephone number of the physician</a:t>
            </a:r>
          </a:p>
          <a:p>
            <a:pPr lvl="1">
              <a:lnSpc>
                <a:spcPct val="100000"/>
              </a:lnSpc>
            </a:pPr>
            <a:r>
              <a:rPr lang="en-US" sz="1750" dirty="0"/>
              <a:t>Language stating that he/she is attending physician for the customer and that he/she has a doctor/patient relationship with the customer</a:t>
            </a:r>
          </a:p>
          <a:p>
            <a:pPr lvl="1">
              <a:lnSpc>
                <a:spcPct val="100000"/>
              </a:lnSpc>
            </a:pPr>
            <a:r>
              <a:rPr lang="en-US" sz="1750" dirty="0"/>
              <a:t>Language stating the customer </a:t>
            </a:r>
            <a:r>
              <a:rPr lang="en-US" sz="1750" b="1" u="sng" dirty="0"/>
              <a:t>is undergoing </a:t>
            </a:r>
            <a:r>
              <a:rPr lang="en-US" sz="1750" dirty="0"/>
              <a:t>appropriate clinical treatment for gender transition</a:t>
            </a:r>
          </a:p>
          <a:p>
            <a:pPr lvl="1">
              <a:lnSpc>
                <a:spcPct val="100000"/>
              </a:lnSpc>
            </a:pPr>
            <a:r>
              <a:rPr lang="en-US" sz="1750" dirty="0"/>
              <a:t>Language stating, “I declare under penalty of perjury under the laws of the United States the forgoing is  true and correct.”</a:t>
            </a:r>
          </a:p>
        </p:txBody>
      </p:sp>
    </p:spTree>
    <p:extLst>
      <p:ext uri="{BB962C8B-B14F-4D97-AF65-F5344CB8AC3E}">
        <p14:creationId xmlns:p14="http://schemas.microsoft.com/office/powerpoint/2010/main" val="290005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F47B2-E548-425B-845A-DF98D77BA81E}"/>
              </a:ext>
            </a:extLst>
          </p:cNvPr>
          <p:cNvSpPr>
            <a:spLocks noGrp="1"/>
          </p:cNvSpPr>
          <p:nvPr>
            <p:ph type="title"/>
          </p:nvPr>
        </p:nvSpPr>
        <p:spPr>
          <a:xfrm>
            <a:off x="677333" y="609600"/>
            <a:ext cx="10812301" cy="1320800"/>
          </a:xfrm>
        </p:spPr>
        <p:txBody>
          <a:bodyPr/>
          <a:lstStyle/>
          <a:p>
            <a:pPr algn="ctr"/>
            <a:r>
              <a:rPr lang="en-US" dirty="0"/>
              <a:t>Seminole County DMVs</a:t>
            </a:r>
          </a:p>
        </p:txBody>
      </p:sp>
      <p:graphicFrame>
        <p:nvGraphicFramePr>
          <p:cNvPr id="4" name="Content Placeholder 3">
            <a:extLst>
              <a:ext uri="{FF2B5EF4-FFF2-40B4-BE49-F238E27FC236}">
                <a16:creationId xmlns:a16="http://schemas.microsoft.com/office/drawing/2014/main" id="{BE446AB3-01E8-40DF-BE64-50C3DD401F6F}"/>
              </a:ext>
            </a:extLst>
          </p:cNvPr>
          <p:cNvGraphicFramePr>
            <a:graphicFrameLocks noGrp="1"/>
          </p:cNvGraphicFramePr>
          <p:nvPr>
            <p:ph idx="1"/>
            <p:extLst>
              <p:ext uri="{D42A27DB-BD31-4B8C-83A1-F6EECF244321}">
                <p14:modId xmlns:p14="http://schemas.microsoft.com/office/powerpoint/2010/main" val="4048313079"/>
              </p:ext>
            </p:extLst>
          </p:nvPr>
        </p:nvGraphicFramePr>
        <p:xfrm>
          <a:off x="677863" y="2160588"/>
          <a:ext cx="10812464" cy="3388360"/>
        </p:xfrm>
        <a:graphic>
          <a:graphicData uri="http://schemas.openxmlformats.org/drawingml/2006/table">
            <a:tbl>
              <a:tblPr firstRow="1" bandRow="1">
                <a:tableStyleId>{5C22544A-7EE6-4342-B048-85BDC9FD1C3A}</a:tableStyleId>
              </a:tblPr>
              <a:tblGrid>
                <a:gridCol w="2703116">
                  <a:extLst>
                    <a:ext uri="{9D8B030D-6E8A-4147-A177-3AD203B41FA5}">
                      <a16:colId xmlns:a16="http://schemas.microsoft.com/office/drawing/2014/main" val="3791869468"/>
                    </a:ext>
                  </a:extLst>
                </a:gridCol>
                <a:gridCol w="2703116">
                  <a:extLst>
                    <a:ext uri="{9D8B030D-6E8A-4147-A177-3AD203B41FA5}">
                      <a16:colId xmlns:a16="http://schemas.microsoft.com/office/drawing/2014/main" val="375563468"/>
                    </a:ext>
                  </a:extLst>
                </a:gridCol>
                <a:gridCol w="2703116">
                  <a:extLst>
                    <a:ext uri="{9D8B030D-6E8A-4147-A177-3AD203B41FA5}">
                      <a16:colId xmlns:a16="http://schemas.microsoft.com/office/drawing/2014/main" val="249763219"/>
                    </a:ext>
                  </a:extLst>
                </a:gridCol>
                <a:gridCol w="2703116">
                  <a:extLst>
                    <a:ext uri="{9D8B030D-6E8A-4147-A177-3AD203B41FA5}">
                      <a16:colId xmlns:a16="http://schemas.microsoft.com/office/drawing/2014/main" val="1405411913"/>
                    </a:ext>
                  </a:extLst>
                </a:gridCol>
              </a:tblGrid>
              <a:tr h="370840">
                <a:tc>
                  <a:txBody>
                    <a:bodyPr/>
                    <a:lstStyle/>
                    <a:p>
                      <a:pPr algn="ctr"/>
                      <a:r>
                        <a:rPr lang="en-US" dirty="0"/>
                        <a:t>Location</a:t>
                      </a:r>
                    </a:p>
                  </a:txBody>
                  <a:tcPr/>
                </a:tc>
                <a:tc>
                  <a:txBody>
                    <a:bodyPr/>
                    <a:lstStyle/>
                    <a:p>
                      <a:pPr algn="ctr"/>
                      <a:r>
                        <a:rPr lang="en-US" dirty="0"/>
                        <a:t>Address</a:t>
                      </a:r>
                    </a:p>
                  </a:txBody>
                  <a:tcPr/>
                </a:tc>
                <a:tc>
                  <a:txBody>
                    <a:bodyPr/>
                    <a:lstStyle/>
                    <a:p>
                      <a:pPr algn="ctr"/>
                      <a:r>
                        <a:rPr lang="en-US" dirty="0"/>
                        <a:t>Phone Number</a:t>
                      </a:r>
                    </a:p>
                  </a:txBody>
                  <a:tcPr/>
                </a:tc>
                <a:tc>
                  <a:txBody>
                    <a:bodyPr/>
                    <a:lstStyle/>
                    <a:p>
                      <a:pPr algn="ctr"/>
                      <a:r>
                        <a:rPr lang="en-US" dirty="0"/>
                        <a:t>Hours of Operation</a:t>
                      </a:r>
                    </a:p>
                  </a:txBody>
                  <a:tcPr/>
                </a:tc>
                <a:extLst>
                  <a:ext uri="{0D108BD9-81ED-4DB2-BD59-A6C34878D82A}">
                    <a16:rowId xmlns:a16="http://schemas.microsoft.com/office/drawing/2014/main" val="3747240739"/>
                  </a:ext>
                </a:extLst>
              </a:tr>
              <a:tr h="370840">
                <a:tc>
                  <a:txBody>
                    <a:bodyPr/>
                    <a:lstStyle/>
                    <a:p>
                      <a:r>
                        <a:rPr lang="en-US" dirty="0"/>
                        <a:t>Casselberry</a:t>
                      </a:r>
                    </a:p>
                  </a:txBody>
                  <a:tcPr/>
                </a:tc>
                <a:tc>
                  <a:txBody>
                    <a:bodyPr/>
                    <a:lstStyle/>
                    <a:p>
                      <a:r>
                        <a:rPr lang="en-US" dirty="0"/>
                        <a:t>104 Wilshire Blvd.</a:t>
                      </a:r>
                    </a:p>
                    <a:p>
                      <a:r>
                        <a:rPr lang="en-US" dirty="0"/>
                        <a:t>Casselberry, FL 32707 </a:t>
                      </a:r>
                    </a:p>
                  </a:txBody>
                  <a:tcPr/>
                </a:tc>
                <a:tc>
                  <a:txBody>
                    <a:bodyPr/>
                    <a:lstStyle/>
                    <a:p>
                      <a:r>
                        <a:rPr lang="en-US" dirty="0"/>
                        <a:t>407-665-1000</a:t>
                      </a:r>
                    </a:p>
                  </a:txBody>
                  <a:tcPr/>
                </a:tc>
                <a:tc>
                  <a:txBody>
                    <a:bodyPr/>
                    <a:lstStyle/>
                    <a:p>
                      <a:r>
                        <a:rPr lang="nn-NO" dirty="0"/>
                        <a:t>Mon-Fri</a:t>
                      </a:r>
                    </a:p>
                    <a:p>
                      <a:r>
                        <a:rPr lang="nn-NO" dirty="0"/>
                        <a:t>DL: 8:30am-4:00pm</a:t>
                      </a:r>
                    </a:p>
                    <a:p>
                      <a:r>
                        <a:rPr lang="nn-NO" dirty="0"/>
                        <a:t>MV: 8:30am-5:00pm</a:t>
                      </a:r>
                      <a:endParaRPr lang="en-US" dirty="0"/>
                    </a:p>
                  </a:txBody>
                  <a:tcPr/>
                </a:tc>
                <a:extLst>
                  <a:ext uri="{0D108BD9-81ED-4DB2-BD59-A6C34878D82A}">
                    <a16:rowId xmlns:a16="http://schemas.microsoft.com/office/drawing/2014/main" val="1757098589"/>
                  </a:ext>
                </a:extLst>
              </a:tr>
              <a:tr h="370840">
                <a:tc>
                  <a:txBody>
                    <a:bodyPr/>
                    <a:lstStyle/>
                    <a:p>
                      <a:r>
                        <a:rPr lang="en-US" dirty="0"/>
                        <a:t>Lake Mary</a:t>
                      </a:r>
                    </a:p>
                  </a:txBody>
                  <a:tcPr/>
                </a:tc>
                <a:tc>
                  <a:txBody>
                    <a:bodyPr/>
                    <a:lstStyle/>
                    <a:p>
                      <a:r>
                        <a:rPr lang="en-US" dirty="0"/>
                        <a:t>845 Primera Blvd.</a:t>
                      </a:r>
                    </a:p>
                    <a:p>
                      <a:r>
                        <a:rPr lang="en-US" dirty="0"/>
                        <a:t>Lake Mary, FL 32746 </a:t>
                      </a:r>
                    </a:p>
                  </a:txBody>
                  <a:tcPr/>
                </a:tc>
                <a:tc>
                  <a:txBody>
                    <a:bodyPr/>
                    <a:lstStyle/>
                    <a:p>
                      <a:r>
                        <a:rPr lang="en-US" dirty="0"/>
                        <a:t>407-665-1000</a:t>
                      </a:r>
                    </a:p>
                  </a:txBody>
                  <a:tcPr/>
                </a:tc>
                <a:tc>
                  <a:txBody>
                    <a:bodyPr/>
                    <a:lstStyle/>
                    <a:p>
                      <a:r>
                        <a:rPr lang="nn-NO" dirty="0"/>
                        <a:t>Mon-Fri</a:t>
                      </a:r>
                    </a:p>
                    <a:p>
                      <a:r>
                        <a:rPr lang="nn-NO" dirty="0"/>
                        <a:t>DL: 8:30am-4:00pm</a:t>
                      </a:r>
                    </a:p>
                    <a:p>
                      <a:r>
                        <a:rPr lang="nn-NO" dirty="0"/>
                        <a:t>MV: 8:30am-5:00pm</a:t>
                      </a:r>
                      <a:endParaRPr lang="en-US" dirty="0"/>
                    </a:p>
                  </a:txBody>
                  <a:tcPr/>
                </a:tc>
                <a:extLst>
                  <a:ext uri="{0D108BD9-81ED-4DB2-BD59-A6C34878D82A}">
                    <a16:rowId xmlns:a16="http://schemas.microsoft.com/office/drawing/2014/main" val="1278544"/>
                  </a:ext>
                </a:extLst>
              </a:tr>
              <a:tr h="370840">
                <a:tc>
                  <a:txBody>
                    <a:bodyPr/>
                    <a:lstStyle/>
                    <a:p>
                      <a:r>
                        <a:rPr lang="en-US" dirty="0"/>
                        <a:t>Altamonte Springs</a:t>
                      </a:r>
                    </a:p>
                  </a:txBody>
                  <a:tcPr/>
                </a:tc>
                <a:tc>
                  <a:txBody>
                    <a:bodyPr/>
                    <a:lstStyle/>
                    <a:p>
                      <a:r>
                        <a:rPr lang="en-US" dirty="0"/>
                        <a:t>995 N. State Road</a:t>
                      </a:r>
                    </a:p>
                    <a:p>
                      <a:r>
                        <a:rPr lang="en-US" dirty="0"/>
                        <a:t>434, Suite #505</a:t>
                      </a:r>
                    </a:p>
                    <a:p>
                      <a:r>
                        <a:rPr lang="en-US" dirty="0"/>
                        <a:t>Altamonte Springs, FL 32714 </a:t>
                      </a:r>
                    </a:p>
                  </a:txBody>
                  <a:tcPr/>
                </a:tc>
                <a:tc>
                  <a:txBody>
                    <a:bodyPr/>
                    <a:lstStyle/>
                    <a:p>
                      <a:r>
                        <a:rPr lang="en-US" dirty="0"/>
                        <a:t>407-665-1000</a:t>
                      </a:r>
                    </a:p>
                  </a:txBody>
                  <a:tcPr/>
                </a:tc>
                <a:tc>
                  <a:txBody>
                    <a:bodyPr/>
                    <a:lstStyle/>
                    <a:p>
                      <a:r>
                        <a:rPr lang="nn-NO" dirty="0"/>
                        <a:t>Mon-Fri</a:t>
                      </a:r>
                    </a:p>
                    <a:p>
                      <a:r>
                        <a:rPr lang="nn-NO" dirty="0"/>
                        <a:t>DL: 8:30am-4:00pm</a:t>
                      </a:r>
                    </a:p>
                    <a:p>
                      <a:r>
                        <a:rPr lang="nn-NO" dirty="0"/>
                        <a:t>MV: 8:30am-5:00pm</a:t>
                      </a:r>
                      <a:endParaRPr lang="en-US" dirty="0"/>
                    </a:p>
                  </a:txBody>
                  <a:tcPr/>
                </a:tc>
                <a:extLst>
                  <a:ext uri="{0D108BD9-81ED-4DB2-BD59-A6C34878D82A}">
                    <a16:rowId xmlns:a16="http://schemas.microsoft.com/office/drawing/2014/main" val="1635792397"/>
                  </a:ext>
                </a:extLst>
              </a:tr>
            </a:tbl>
          </a:graphicData>
        </a:graphic>
      </p:graphicFrame>
    </p:spTree>
    <p:extLst>
      <p:ext uri="{BB962C8B-B14F-4D97-AF65-F5344CB8AC3E}">
        <p14:creationId xmlns:p14="http://schemas.microsoft.com/office/powerpoint/2010/main" val="2615118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D9748-995D-44C5-83DF-D30E811884B9}"/>
              </a:ext>
            </a:extLst>
          </p:cNvPr>
          <p:cNvSpPr>
            <a:spLocks noGrp="1"/>
          </p:cNvSpPr>
          <p:nvPr>
            <p:ph type="title"/>
          </p:nvPr>
        </p:nvSpPr>
        <p:spPr>
          <a:xfrm>
            <a:off x="677333" y="0"/>
            <a:ext cx="10838805" cy="1828800"/>
          </a:xfrm>
        </p:spPr>
        <p:txBody>
          <a:bodyPr>
            <a:normAutofit/>
          </a:bodyPr>
          <a:lstStyle/>
          <a:p>
            <a:pPr algn="ctr"/>
            <a:r>
              <a:rPr lang="en-US" dirty="0"/>
              <a:t>How to Update Your Florida Birth Certificate Name and Gender </a:t>
            </a:r>
          </a:p>
        </p:txBody>
      </p:sp>
      <p:sp>
        <p:nvSpPr>
          <p:cNvPr id="3" name="Content Placeholder 2">
            <a:extLst>
              <a:ext uri="{FF2B5EF4-FFF2-40B4-BE49-F238E27FC236}">
                <a16:creationId xmlns:a16="http://schemas.microsoft.com/office/drawing/2014/main" id="{F91A3BDE-A48A-4EEC-B011-09B8265A9431}"/>
              </a:ext>
            </a:extLst>
          </p:cNvPr>
          <p:cNvSpPr>
            <a:spLocks noGrp="1"/>
          </p:cNvSpPr>
          <p:nvPr>
            <p:ph idx="1"/>
          </p:nvPr>
        </p:nvSpPr>
        <p:spPr>
          <a:xfrm>
            <a:off x="677334" y="1952369"/>
            <a:ext cx="10838804" cy="4757350"/>
          </a:xfrm>
        </p:spPr>
        <p:txBody>
          <a:bodyPr>
            <a:noAutofit/>
          </a:bodyPr>
          <a:lstStyle/>
          <a:p>
            <a:pPr>
              <a:lnSpc>
                <a:spcPct val="100000"/>
              </a:lnSpc>
              <a:spcAft>
                <a:spcPts val="100"/>
              </a:spcAft>
            </a:pPr>
            <a:r>
              <a:rPr lang="en-US" sz="2000" dirty="0"/>
              <a:t>After obtaining a legal name change by court order, the clerk of court will automatically send a report of the judgment to the Department of Health, Office of Vital Statistics. </a:t>
            </a:r>
          </a:p>
          <a:p>
            <a:pPr lvl="1">
              <a:lnSpc>
                <a:spcPct val="100000"/>
              </a:lnSpc>
              <a:spcAft>
                <a:spcPts val="100"/>
              </a:spcAft>
            </a:pPr>
            <a:r>
              <a:rPr lang="en-US" dirty="0"/>
              <a:t>Need to complete the following documents to obtain an undated copy:</a:t>
            </a:r>
          </a:p>
          <a:p>
            <a:pPr lvl="2">
              <a:lnSpc>
                <a:spcPct val="100000"/>
              </a:lnSpc>
              <a:spcAft>
                <a:spcPts val="100"/>
              </a:spcAft>
            </a:pPr>
            <a:r>
              <a:rPr lang="en-US" sz="2000" dirty="0"/>
              <a:t>Application for Amended Birth Certificate (DH Form 429) {$20 Fee}</a:t>
            </a:r>
          </a:p>
          <a:p>
            <a:pPr lvl="2">
              <a:lnSpc>
                <a:spcPct val="100000"/>
              </a:lnSpc>
              <a:spcAft>
                <a:spcPts val="100"/>
              </a:spcAft>
            </a:pPr>
            <a:r>
              <a:rPr lang="en-US" sz="2000" dirty="0"/>
              <a:t>Notarized Affidavit of Amendment to Certificate of Live Birth (DH Form 430)</a:t>
            </a:r>
          </a:p>
          <a:p>
            <a:pPr lvl="2">
              <a:lnSpc>
                <a:spcPct val="100000"/>
              </a:lnSpc>
              <a:spcAft>
                <a:spcPts val="100"/>
              </a:spcAft>
            </a:pPr>
            <a:r>
              <a:rPr lang="en-US" sz="2000" dirty="0"/>
              <a:t>Sworn affidavit from the physician who performed the sex reassignment surgery</a:t>
            </a:r>
          </a:p>
          <a:p>
            <a:pPr lvl="3">
              <a:lnSpc>
                <a:spcPct val="100000"/>
              </a:lnSpc>
              <a:spcAft>
                <a:spcPts val="100"/>
              </a:spcAft>
            </a:pPr>
            <a:r>
              <a:rPr lang="en-US" sz="2000" dirty="0"/>
              <a:t>Some lawyers have had success suing the Department of Health for compelling the amendment of the gender marker on your birth certificate.</a:t>
            </a:r>
          </a:p>
        </p:txBody>
      </p:sp>
    </p:spTree>
    <p:extLst>
      <p:ext uri="{BB962C8B-B14F-4D97-AF65-F5344CB8AC3E}">
        <p14:creationId xmlns:p14="http://schemas.microsoft.com/office/powerpoint/2010/main" val="2327200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482E6-0FD0-4B57-B254-5117630B025A}"/>
              </a:ext>
            </a:extLst>
          </p:cNvPr>
          <p:cNvSpPr>
            <a:spLocks noGrp="1"/>
          </p:cNvSpPr>
          <p:nvPr>
            <p:ph type="title"/>
          </p:nvPr>
        </p:nvSpPr>
        <p:spPr>
          <a:xfrm>
            <a:off x="677334" y="197708"/>
            <a:ext cx="10759292" cy="1433384"/>
          </a:xfrm>
        </p:spPr>
        <p:txBody>
          <a:bodyPr/>
          <a:lstStyle/>
          <a:p>
            <a:pPr algn="ctr"/>
            <a:r>
              <a:rPr lang="en-US" dirty="0"/>
              <a:t>DH Form 429 and DH Form 430</a:t>
            </a:r>
          </a:p>
        </p:txBody>
      </p:sp>
      <p:sp>
        <p:nvSpPr>
          <p:cNvPr id="3" name="Content Placeholder 2">
            <a:extLst>
              <a:ext uri="{FF2B5EF4-FFF2-40B4-BE49-F238E27FC236}">
                <a16:creationId xmlns:a16="http://schemas.microsoft.com/office/drawing/2014/main" id="{6F86070F-FC05-44C1-99B9-2458369828CC}"/>
              </a:ext>
            </a:extLst>
          </p:cNvPr>
          <p:cNvSpPr>
            <a:spLocks noGrp="1"/>
          </p:cNvSpPr>
          <p:nvPr>
            <p:ph idx="1"/>
          </p:nvPr>
        </p:nvSpPr>
        <p:spPr>
          <a:xfrm>
            <a:off x="677334" y="1828801"/>
            <a:ext cx="10759292" cy="4212562"/>
          </a:xfrm>
        </p:spPr>
        <p:txBody>
          <a:bodyPr/>
          <a:lstStyle/>
          <a:p>
            <a:r>
              <a:rPr lang="en-US" dirty="0"/>
              <a:t>DH Form 429</a:t>
            </a:r>
          </a:p>
          <a:p>
            <a:pPr lvl="1"/>
            <a:r>
              <a:rPr lang="en-US" dirty="0"/>
              <a:t>http://www.floridahealth.gov/certificates/certificates/amendments-corrections/_documents/DH_429_App_to_Amend_FL_Birth_Record_2013_enterable.pdf </a:t>
            </a:r>
          </a:p>
          <a:p>
            <a:r>
              <a:rPr lang="en-US" dirty="0"/>
              <a:t>DH Form 430</a:t>
            </a:r>
          </a:p>
          <a:p>
            <a:pPr lvl="1"/>
            <a:r>
              <a:rPr lang="en-US" dirty="0"/>
              <a:t>http://www.floridahealth.gov/certificates/certificates/amendments-corrections/_documents/DH430Affidavit_Birth.pdf </a:t>
            </a:r>
          </a:p>
          <a:p>
            <a:pPr>
              <a:lnSpc>
                <a:spcPct val="100000"/>
              </a:lnSpc>
              <a:spcAft>
                <a:spcPts val="100"/>
              </a:spcAft>
            </a:pPr>
            <a:r>
              <a:rPr lang="en-US" sz="2100" dirty="0"/>
              <a:t>After completing those forms, you need mail the forms with a money order or check made payable to:</a:t>
            </a:r>
          </a:p>
          <a:p>
            <a:pPr lvl="2">
              <a:lnSpc>
                <a:spcPct val="100000"/>
              </a:lnSpc>
              <a:spcAft>
                <a:spcPts val="100"/>
              </a:spcAft>
            </a:pPr>
            <a:r>
              <a:rPr lang="en-US" sz="1900" dirty="0"/>
              <a:t>Office of Vital Statistics, P.O. Box 210, Jacksonville, Florida 32231-0042 ATTN: Correction Unit</a:t>
            </a:r>
          </a:p>
          <a:p>
            <a:endParaRPr lang="en-US" dirty="0"/>
          </a:p>
        </p:txBody>
      </p:sp>
    </p:spTree>
    <p:extLst>
      <p:ext uri="{BB962C8B-B14F-4D97-AF65-F5344CB8AC3E}">
        <p14:creationId xmlns:p14="http://schemas.microsoft.com/office/powerpoint/2010/main" val="3371656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943A4-475A-40F4-8433-0D3734F24117}"/>
              </a:ext>
            </a:extLst>
          </p:cNvPr>
          <p:cNvSpPr>
            <a:spLocks noGrp="1"/>
          </p:cNvSpPr>
          <p:nvPr>
            <p:ph type="title"/>
          </p:nvPr>
        </p:nvSpPr>
        <p:spPr>
          <a:xfrm>
            <a:off x="481914" y="362460"/>
            <a:ext cx="11219935" cy="1320800"/>
          </a:xfrm>
        </p:spPr>
        <p:txBody>
          <a:bodyPr>
            <a:normAutofit/>
          </a:bodyPr>
          <a:lstStyle/>
          <a:p>
            <a:pPr algn="ctr"/>
            <a:r>
              <a:rPr lang="en-US" dirty="0"/>
              <a:t>How to Update Your U.S. Passport Name</a:t>
            </a:r>
          </a:p>
        </p:txBody>
      </p:sp>
      <p:sp>
        <p:nvSpPr>
          <p:cNvPr id="3" name="Content Placeholder 2">
            <a:extLst>
              <a:ext uri="{FF2B5EF4-FFF2-40B4-BE49-F238E27FC236}">
                <a16:creationId xmlns:a16="http://schemas.microsoft.com/office/drawing/2014/main" id="{9C14DFCE-D354-429B-8746-B2F50F0581F0}"/>
              </a:ext>
            </a:extLst>
          </p:cNvPr>
          <p:cNvSpPr>
            <a:spLocks noGrp="1"/>
          </p:cNvSpPr>
          <p:nvPr>
            <p:ph idx="1"/>
          </p:nvPr>
        </p:nvSpPr>
        <p:spPr>
          <a:xfrm>
            <a:off x="590835" y="1782117"/>
            <a:ext cx="10719536" cy="4110962"/>
          </a:xfrm>
        </p:spPr>
        <p:txBody>
          <a:bodyPr>
            <a:normAutofit/>
          </a:bodyPr>
          <a:lstStyle/>
          <a:p>
            <a:pPr algn="just"/>
            <a:r>
              <a:rPr lang="en-US" sz="2600" dirty="0"/>
              <a:t>Mail in Request </a:t>
            </a:r>
          </a:p>
          <a:p>
            <a:pPr lvl="1" algn="just"/>
            <a:r>
              <a:rPr lang="en-US" sz="2400" dirty="0"/>
              <a:t>US Passport Renewal Application (Form DS-82)</a:t>
            </a:r>
          </a:p>
          <a:p>
            <a:pPr lvl="1" algn="just"/>
            <a:r>
              <a:rPr lang="en-US" sz="2400" dirty="0"/>
              <a:t>Your most recent passport (book or card)</a:t>
            </a:r>
          </a:p>
          <a:p>
            <a:pPr lvl="1" algn="just"/>
            <a:r>
              <a:rPr lang="en-US" sz="2400" dirty="0"/>
              <a:t>A recent color photograph 2x2 inches in size</a:t>
            </a:r>
          </a:p>
          <a:p>
            <a:pPr lvl="1" algn="just"/>
            <a:r>
              <a:rPr lang="en-US" sz="2400" dirty="0"/>
              <a:t>Court order for name change (certified copy showing a seal and officiate/judge signature)</a:t>
            </a:r>
          </a:p>
          <a:p>
            <a:pPr lvl="1" algn="just"/>
            <a:r>
              <a:rPr lang="en-US" sz="2400" dirty="0"/>
              <a:t>Send in these items with applicable personal check or money order according to the fees below</a:t>
            </a:r>
          </a:p>
          <a:p>
            <a:pPr marL="457200" lvl="1" indent="0" algn="just">
              <a:buNone/>
            </a:pPr>
            <a:endParaRPr lang="en-US" sz="2400" dirty="0"/>
          </a:p>
          <a:p>
            <a:endParaRPr lang="en-US" dirty="0"/>
          </a:p>
        </p:txBody>
      </p:sp>
      <p:graphicFrame>
        <p:nvGraphicFramePr>
          <p:cNvPr id="6" name="Table 5">
            <a:extLst>
              <a:ext uri="{FF2B5EF4-FFF2-40B4-BE49-F238E27FC236}">
                <a16:creationId xmlns:a16="http://schemas.microsoft.com/office/drawing/2014/main" id="{8695F8F3-EF5A-4B2F-8B2D-9E913D09C2B8}"/>
              </a:ext>
            </a:extLst>
          </p:cNvPr>
          <p:cNvGraphicFramePr>
            <a:graphicFrameLocks noGrp="1"/>
          </p:cNvGraphicFramePr>
          <p:nvPr>
            <p:extLst>
              <p:ext uri="{D42A27DB-BD31-4B8C-83A1-F6EECF244321}">
                <p14:modId xmlns:p14="http://schemas.microsoft.com/office/powerpoint/2010/main" val="3955808630"/>
              </p:ext>
            </p:extLst>
          </p:nvPr>
        </p:nvGraphicFramePr>
        <p:xfrm>
          <a:off x="2792623" y="5090984"/>
          <a:ext cx="6685006" cy="1463040"/>
        </p:xfrm>
        <a:graphic>
          <a:graphicData uri="http://schemas.openxmlformats.org/drawingml/2006/table">
            <a:tbl>
              <a:tblPr firstRow="1" bandRow="1">
                <a:tableStyleId>{5C22544A-7EE6-4342-B048-85BDC9FD1C3A}</a:tableStyleId>
              </a:tblPr>
              <a:tblGrid>
                <a:gridCol w="3342503">
                  <a:extLst>
                    <a:ext uri="{9D8B030D-6E8A-4147-A177-3AD203B41FA5}">
                      <a16:colId xmlns:a16="http://schemas.microsoft.com/office/drawing/2014/main" val="328728487"/>
                    </a:ext>
                  </a:extLst>
                </a:gridCol>
                <a:gridCol w="3342503">
                  <a:extLst>
                    <a:ext uri="{9D8B030D-6E8A-4147-A177-3AD203B41FA5}">
                      <a16:colId xmlns:a16="http://schemas.microsoft.com/office/drawing/2014/main" val="2098806974"/>
                    </a:ext>
                  </a:extLst>
                </a:gridCol>
              </a:tblGrid>
              <a:tr h="0">
                <a:tc>
                  <a:txBody>
                    <a:bodyPr/>
                    <a:lstStyle/>
                    <a:p>
                      <a:r>
                        <a:rPr lang="en-US" dirty="0"/>
                        <a:t>Product</a:t>
                      </a:r>
                    </a:p>
                  </a:txBody>
                  <a:tcPr/>
                </a:tc>
                <a:tc>
                  <a:txBody>
                    <a:bodyPr/>
                    <a:lstStyle/>
                    <a:p>
                      <a:r>
                        <a:rPr lang="en-US" dirty="0"/>
                        <a:t>Application Fee</a:t>
                      </a:r>
                    </a:p>
                  </a:txBody>
                  <a:tcPr/>
                </a:tc>
                <a:extLst>
                  <a:ext uri="{0D108BD9-81ED-4DB2-BD59-A6C34878D82A}">
                    <a16:rowId xmlns:a16="http://schemas.microsoft.com/office/drawing/2014/main" val="472193001"/>
                  </a:ext>
                </a:extLst>
              </a:tr>
              <a:tr h="0">
                <a:tc>
                  <a:txBody>
                    <a:bodyPr/>
                    <a:lstStyle/>
                    <a:p>
                      <a:r>
                        <a:rPr lang="en-US" dirty="0"/>
                        <a:t>Passport Book</a:t>
                      </a:r>
                    </a:p>
                  </a:txBody>
                  <a:tcPr/>
                </a:tc>
                <a:tc>
                  <a:txBody>
                    <a:bodyPr/>
                    <a:lstStyle/>
                    <a:p>
                      <a:r>
                        <a:rPr lang="en-US" dirty="0"/>
                        <a:t>$110</a:t>
                      </a:r>
                    </a:p>
                  </a:txBody>
                  <a:tcPr/>
                </a:tc>
                <a:extLst>
                  <a:ext uri="{0D108BD9-81ED-4DB2-BD59-A6C34878D82A}">
                    <a16:rowId xmlns:a16="http://schemas.microsoft.com/office/drawing/2014/main" val="2492360739"/>
                  </a:ext>
                </a:extLst>
              </a:tr>
              <a:tr h="0">
                <a:tc>
                  <a:txBody>
                    <a:bodyPr/>
                    <a:lstStyle/>
                    <a:p>
                      <a:r>
                        <a:rPr lang="en-US" dirty="0"/>
                        <a:t>Passport Card</a:t>
                      </a:r>
                    </a:p>
                  </a:txBody>
                  <a:tcPr/>
                </a:tc>
                <a:tc>
                  <a:txBody>
                    <a:bodyPr/>
                    <a:lstStyle/>
                    <a:p>
                      <a:r>
                        <a:rPr lang="en-US" dirty="0"/>
                        <a:t>$30</a:t>
                      </a:r>
                    </a:p>
                  </a:txBody>
                  <a:tcPr/>
                </a:tc>
                <a:extLst>
                  <a:ext uri="{0D108BD9-81ED-4DB2-BD59-A6C34878D82A}">
                    <a16:rowId xmlns:a16="http://schemas.microsoft.com/office/drawing/2014/main" val="2714942291"/>
                  </a:ext>
                </a:extLst>
              </a:tr>
              <a:tr h="348461">
                <a:tc>
                  <a:txBody>
                    <a:bodyPr/>
                    <a:lstStyle/>
                    <a:p>
                      <a:r>
                        <a:rPr lang="en-US" dirty="0"/>
                        <a:t>Passport Book &amp; Card</a:t>
                      </a:r>
                    </a:p>
                  </a:txBody>
                  <a:tcPr/>
                </a:tc>
                <a:tc>
                  <a:txBody>
                    <a:bodyPr/>
                    <a:lstStyle/>
                    <a:p>
                      <a:r>
                        <a:rPr lang="en-US" dirty="0"/>
                        <a:t>$140</a:t>
                      </a:r>
                    </a:p>
                  </a:txBody>
                  <a:tcPr/>
                </a:tc>
                <a:extLst>
                  <a:ext uri="{0D108BD9-81ED-4DB2-BD59-A6C34878D82A}">
                    <a16:rowId xmlns:a16="http://schemas.microsoft.com/office/drawing/2014/main" val="2923716630"/>
                  </a:ext>
                </a:extLst>
              </a:tr>
            </a:tbl>
          </a:graphicData>
        </a:graphic>
      </p:graphicFrame>
    </p:spTree>
    <p:extLst>
      <p:ext uri="{BB962C8B-B14F-4D97-AF65-F5344CB8AC3E}">
        <p14:creationId xmlns:p14="http://schemas.microsoft.com/office/powerpoint/2010/main" val="4891968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943A4-475A-40F4-8433-0D3734F24117}"/>
              </a:ext>
            </a:extLst>
          </p:cNvPr>
          <p:cNvSpPr>
            <a:spLocks noGrp="1"/>
          </p:cNvSpPr>
          <p:nvPr>
            <p:ph type="title"/>
          </p:nvPr>
        </p:nvSpPr>
        <p:spPr>
          <a:xfrm>
            <a:off x="481914" y="498387"/>
            <a:ext cx="11219935" cy="1320800"/>
          </a:xfrm>
        </p:spPr>
        <p:txBody>
          <a:bodyPr>
            <a:normAutofit/>
          </a:bodyPr>
          <a:lstStyle/>
          <a:p>
            <a:pPr algn="ctr"/>
            <a:r>
              <a:rPr lang="en-US" dirty="0"/>
              <a:t>How to Update Your U.S. Passport gender</a:t>
            </a:r>
          </a:p>
        </p:txBody>
      </p:sp>
      <p:sp>
        <p:nvSpPr>
          <p:cNvPr id="3" name="Content Placeholder 2">
            <a:extLst>
              <a:ext uri="{FF2B5EF4-FFF2-40B4-BE49-F238E27FC236}">
                <a16:creationId xmlns:a16="http://schemas.microsoft.com/office/drawing/2014/main" id="{9C14DFCE-D354-429B-8746-B2F50F0581F0}"/>
              </a:ext>
            </a:extLst>
          </p:cNvPr>
          <p:cNvSpPr>
            <a:spLocks noGrp="1"/>
          </p:cNvSpPr>
          <p:nvPr>
            <p:ph idx="1"/>
          </p:nvPr>
        </p:nvSpPr>
        <p:spPr>
          <a:xfrm>
            <a:off x="677334" y="2125362"/>
            <a:ext cx="10719536" cy="4436076"/>
          </a:xfrm>
        </p:spPr>
        <p:txBody>
          <a:bodyPr>
            <a:normAutofit fontScale="85000" lnSpcReduction="20000"/>
          </a:bodyPr>
          <a:lstStyle/>
          <a:p>
            <a:pPr marL="708660" lvl="1" indent="-342900">
              <a:lnSpc>
                <a:spcPct val="120000"/>
              </a:lnSpc>
            </a:pPr>
            <a:r>
              <a:rPr lang="en-US" sz="2500" dirty="0"/>
              <a:t>  Fill out application for US Passport – Form DS-11</a:t>
            </a:r>
          </a:p>
          <a:p>
            <a:pPr marL="822960" lvl="1" indent="-457200">
              <a:lnSpc>
                <a:spcPct val="120000"/>
              </a:lnSpc>
            </a:pPr>
            <a:r>
              <a:rPr lang="en-US" sz="2500" dirty="0"/>
              <a:t>A medical certification that indicates your are in the process of or have had appropriate clinical treatment for gender transition</a:t>
            </a:r>
          </a:p>
          <a:p>
            <a:pPr marL="822960" lvl="1" indent="-457200">
              <a:lnSpc>
                <a:spcPct val="120000"/>
              </a:lnSpc>
            </a:pPr>
            <a:r>
              <a:rPr lang="en-US" sz="2500" dirty="0"/>
              <a:t>Your most recent passport (book or card)</a:t>
            </a:r>
          </a:p>
          <a:p>
            <a:pPr marL="822960" lvl="1" indent="-457200">
              <a:lnSpc>
                <a:spcPct val="120000"/>
              </a:lnSpc>
            </a:pPr>
            <a:r>
              <a:rPr lang="en-US" sz="2500" dirty="0"/>
              <a:t>A recent color photograph 2x2 inches in size</a:t>
            </a:r>
          </a:p>
          <a:p>
            <a:pPr marL="822960" lvl="1" indent="-457200">
              <a:lnSpc>
                <a:spcPct val="120000"/>
              </a:lnSpc>
            </a:pPr>
            <a:r>
              <a:rPr lang="en-US" sz="2500" dirty="0"/>
              <a:t>Court order for name change (certified copy showing a seal and officiate/judge signature)</a:t>
            </a:r>
          </a:p>
          <a:p>
            <a:pPr marL="822960" lvl="1" indent="-457200">
              <a:lnSpc>
                <a:spcPct val="120000"/>
              </a:lnSpc>
            </a:pPr>
            <a:r>
              <a:rPr lang="en-US" sz="2500" dirty="0"/>
              <a:t>Bring ID that resembles your current appearance</a:t>
            </a:r>
          </a:p>
          <a:p>
            <a:pPr marL="822960" lvl="1" indent="-457200">
              <a:lnSpc>
                <a:spcPct val="120000"/>
              </a:lnSpc>
            </a:pPr>
            <a:r>
              <a:rPr lang="en-US" sz="2500" dirty="0"/>
              <a:t>If you received a limited passport (2 years) because you were in the process of having appropriate clinical treatment for gender transition, you can apply for a full ten-year passport at no additional cost by submitting Form DS-5504</a:t>
            </a:r>
          </a:p>
          <a:p>
            <a:pPr marL="822960" lvl="1" indent="-457200"/>
            <a:endParaRPr lang="en-US" sz="2500" dirty="0"/>
          </a:p>
        </p:txBody>
      </p:sp>
    </p:spTree>
    <p:extLst>
      <p:ext uri="{BB962C8B-B14F-4D97-AF65-F5344CB8AC3E}">
        <p14:creationId xmlns:p14="http://schemas.microsoft.com/office/powerpoint/2010/main" val="10344775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243F5-861C-46AA-8BAD-D971A1799BA6}"/>
              </a:ext>
            </a:extLst>
          </p:cNvPr>
          <p:cNvSpPr>
            <a:spLocks noGrp="1"/>
          </p:cNvSpPr>
          <p:nvPr>
            <p:ph type="title"/>
          </p:nvPr>
        </p:nvSpPr>
        <p:spPr>
          <a:xfrm>
            <a:off x="210065" y="387174"/>
            <a:ext cx="11714205" cy="1320800"/>
          </a:xfrm>
        </p:spPr>
        <p:txBody>
          <a:bodyPr>
            <a:normAutofit/>
          </a:bodyPr>
          <a:lstStyle/>
          <a:p>
            <a:pPr algn="ctr"/>
            <a:r>
              <a:rPr lang="en-US" dirty="0"/>
              <a:t>Seminole County U.S. Passport Locations</a:t>
            </a:r>
          </a:p>
        </p:txBody>
      </p:sp>
      <p:graphicFrame>
        <p:nvGraphicFramePr>
          <p:cNvPr id="4" name="Content Placeholder 3">
            <a:extLst>
              <a:ext uri="{FF2B5EF4-FFF2-40B4-BE49-F238E27FC236}">
                <a16:creationId xmlns:a16="http://schemas.microsoft.com/office/drawing/2014/main" id="{0C2F10F2-3486-4E55-9AA1-E7E75C35B214}"/>
              </a:ext>
            </a:extLst>
          </p:cNvPr>
          <p:cNvGraphicFramePr>
            <a:graphicFrameLocks noGrp="1"/>
          </p:cNvGraphicFramePr>
          <p:nvPr>
            <p:ph idx="1"/>
            <p:extLst>
              <p:ext uri="{D42A27DB-BD31-4B8C-83A1-F6EECF244321}">
                <p14:modId xmlns:p14="http://schemas.microsoft.com/office/powerpoint/2010/main" val="3427907930"/>
              </p:ext>
            </p:extLst>
          </p:nvPr>
        </p:nvGraphicFramePr>
        <p:xfrm>
          <a:off x="677334" y="1592168"/>
          <a:ext cx="10885188" cy="1463040"/>
        </p:xfrm>
        <a:graphic>
          <a:graphicData uri="http://schemas.openxmlformats.org/drawingml/2006/table">
            <a:tbl>
              <a:tblPr firstRow="1" bandRow="1">
                <a:tableStyleId>{5C22544A-7EE6-4342-B048-85BDC9FD1C3A}</a:tableStyleId>
              </a:tblPr>
              <a:tblGrid>
                <a:gridCol w="3350969">
                  <a:extLst>
                    <a:ext uri="{9D8B030D-6E8A-4147-A177-3AD203B41FA5}">
                      <a16:colId xmlns:a16="http://schemas.microsoft.com/office/drawing/2014/main" val="1372188096"/>
                    </a:ext>
                  </a:extLst>
                </a:gridCol>
                <a:gridCol w="4164227">
                  <a:extLst>
                    <a:ext uri="{9D8B030D-6E8A-4147-A177-3AD203B41FA5}">
                      <a16:colId xmlns:a16="http://schemas.microsoft.com/office/drawing/2014/main" val="1535285228"/>
                    </a:ext>
                  </a:extLst>
                </a:gridCol>
                <a:gridCol w="3369992">
                  <a:extLst>
                    <a:ext uri="{9D8B030D-6E8A-4147-A177-3AD203B41FA5}">
                      <a16:colId xmlns:a16="http://schemas.microsoft.com/office/drawing/2014/main" val="3883400487"/>
                    </a:ext>
                  </a:extLst>
                </a:gridCol>
              </a:tblGrid>
              <a:tr h="340274">
                <a:tc>
                  <a:txBody>
                    <a:bodyPr/>
                    <a:lstStyle/>
                    <a:p>
                      <a:pPr algn="ctr"/>
                      <a:r>
                        <a:rPr lang="en-US" dirty="0"/>
                        <a:t>Casselberry Main Post Office</a:t>
                      </a:r>
                    </a:p>
                  </a:txBody>
                  <a:tcPr/>
                </a:tc>
                <a:tc>
                  <a:txBody>
                    <a:bodyPr/>
                    <a:lstStyle/>
                    <a:p>
                      <a:pPr algn="ctr"/>
                      <a:r>
                        <a:rPr lang="en-US" dirty="0"/>
                        <a:t>Clerk of the Court Records Center</a:t>
                      </a:r>
                    </a:p>
                  </a:txBody>
                  <a:tcPr/>
                </a:tc>
                <a:tc>
                  <a:txBody>
                    <a:bodyPr/>
                    <a:lstStyle/>
                    <a:p>
                      <a:pPr algn="ctr"/>
                      <a:r>
                        <a:rPr lang="en-US" dirty="0"/>
                        <a:t>Winter Springs Post Office</a:t>
                      </a:r>
                    </a:p>
                  </a:txBody>
                  <a:tcPr/>
                </a:tc>
                <a:extLst>
                  <a:ext uri="{0D108BD9-81ED-4DB2-BD59-A6C34878D82A}">
                    <a16:rowId xmlns:a16="http://schemas.microsoft.com/office/drawing/2014/main" val="1113475118"/>
                  </a:ext>
                </a:extLst>
              </a:tr>
              <a:tr h="340274">
                <a:tc>
                  <a:txBody>
                    <a:bodyPr/>
                    <a:lstStyle/>
                    <a:p>
                      <a:pPr algn="ctr"/>
                      <a:r>
                        <a:rPr lang="en-US" dirty="0"/>
                        <a:t>109 Live Oak Blvd.</a:t>
                      </a:r>
                    </a:p>
                  </a:txBody>
                  <a:tcPr/>
                </a:tc>
                <a:tc>
                  <a:txBody>
                    <a:bodyPr/>
                    <a:lstStyle/>
                    <a:p>
                      <a:pPr algn="ctr"/>
                      <a:r>
                        <a:rPr lang="en-US" dirty="0"/>
                        <a:t>1750 E Lake Mary Blvd. </a:t>
                      </a:r>
                    </a:p>
                  </a:txBody>
                  <a:tcPr/>
                </a:tc>
                <a:tc>
                  <a:txBody>
                    <a:bodyPr/>
                    <a:lstStyle/>
                    <a:p>
                      <a:pPr algn="ctr"/>
                      <a:r>
                        <a:rPr lang="en-US" dirty="0"/>
                        <a:t>1065 State Road 434, East</a:t>
                      </a:r>
                    </a:p>
                  </a:txBody>
                  <a:tcPr/>
                </a:tc>
                <a:extLst>
                  <a:ext uri="{0D108BD9-81ED-4DB2-BD59-A6C34878D82A}">
                    <a16:rowId xmlns:a16="http://schemas.microsoft.com/office/drawing/2014/main" val="215456907"/>
                  </a:ext>
                </a:extLst>
              </a:tr>
              <a:tr h="340274">
                <a:tc>
                  <a:txBody>
                    <a:bodyPr/>
                    <a:lstStyle/>
                    <a:p>
                      <a:pPr algn="ctr"/>
                      <a:r>
                        <a:rPr lang="en-US" dirty="0"/>
                        <a:t>Casselberry, FL 32707</a:t>
                      </a:r>
                    </a:p>
                  </a:txBody>
                  <a:tcPr/>
                </a:tc>
                <a:tc>
                  <a:txBody>
                    <a:bodyPr/>
                    <a:lstStyle/>
                    <a:p>
                      <a:pPr algn="ctr"/>
                      <a:r>
                        <a:rPr lang="en-US" dirty="0"/>
                        <a:t>Sanford, FL 32773</a:t>
                      </a:r>
                    </a:p>
                  </a:txBody>
                  <a:tcPr/>
                </a:tc>
                <a:tc>
                  <a:txBody>
                    <a:bodyPr/>
                    <a:lstStyle/>
                    <a:p>
                      <a:pPr algn="ctr"/>
                      <a:r>
                        <a:rPr lang="en-US" dirty="0"/>
                        <a:t>Winter Springs, FL 32708</a:t>
                      </a:r>
                    </a:p>
                  </a:txBody>
                  <a:tcPr/>
                </a:tc>
                <a:extLst>
                  <a:ext uri="{0D108BD9-81ED-4DB2-BD59-A6C34878D82A}">
                    <a16:rowId xmlns:a16="http://schemas.microsoft.com/office/drawing/2014/main" val="798429107"/>
                  </a:ext>
                </a:extLst>
              </a:tr>
              <a:tr h="340274">
                <a:tc>
                  <a:txBody>
                    <a:bodyPr/>
                    <a:lstStyle/>
                    <a:p>
                      <a:pPr algn="ctr"/>
                      <a:r>
                        <a:rPr lang="en-US" dirty="0"/>
                        <a:t>(407) 339-7288</a:t>
                      </a:r>
                    </a:p>
                  </a:txBody>
                  <a:tcPr/>
                </a:tc>
                <a:tc>
                  <a:txBody>
                    <a:bodyPr/>
                    <a:lstStyle/>
                    <a:p>
                      <a:pPr algn="ctr"/>
                      <a:r>
                        <a:rPr lang="en-US" dirty="0"/>
                        <a:t>407-665-4337</a:t>
                      </a:r>
                    </a:p>
                  </a:txBody>
                  <a:tcPr/>
                </a:tc>
                <a:tc>
                  <a:txBody>
                    <a:bodyPr/>
                    <a:lstStyle/>
                    <a:p>
                      <a:pPr algn="ctr"/>
                      <a:r>
                        <a:rPr lang="en-US" dirty="0"/>
                        <a:t>407-327-4569</a:t>
                      </a:r>
                    </a:p>
                  </a:txBody>
                  <a:tcPr/>
                </a:tc>
                <a:extLst>
                  <a:ext uri="{0D108BD9-81ED-4DB2-BD59-A6C34878D82A}">
                    <a16:rowId xmlns:a16="http://schemas.microsoft.com/office/drawing/2014/main" val="3351035735"/>
                  </a:ext>
                </a:extLst>
              </a:tr>
            </a:tbl>
          </a:graphicData>
        </a:graphic>
      </p:graphicFrame>
      <p:sp>
        <p:nvSpPr>
          <p:cNvPr id="5" name="Title 1">
            <a:extLst>
              <a:ext uri="{FF2B5EF4-FFF2-40B4-BE49-F238E27FC236}">
                <a16:creationId xmlns:a16="http://schemas.microsoft.com/office/drawing/2014/main" id="{7DDEB260-959A-46A1-8F91-97DA73E3A329}"/>
              </a:ext>
            </a:extLst>
          </p:cNvPr>
          <p:cNvSpPr txBox="1">
            <a:spLocks/>
          </p:cNvSpPr>
          <p:nvPr/>
        </p:nvSpPr>
        <p:spPr>
          <a:xfrm>
            <a:off x="829734" y="3055208"/>
            <a:ext cx="10732788" cy="1659581"/>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en-US" sz="3600" dirty="0"/>
              <a:t>U.S. Passport website and forms</a:t>
            </a:r>
          </a:p>
        </p:txBody>
      </p:sp>
      <p:sp>
        <p:nvSpPr>
          <p:cNvPr id="6" name="Content Placeholder 2">
            <a:extLst>
              <a:ext uri="{FF2B5EF4-FFF2-40B4-BE49-F238E27FC236}">
                <a16:creationId xmlns:a16="http://schemas.microsoft.com/office/drawing/2014/main" id="{24B0BE35-77D7-482D-8E29-D797F2FCD93B}"/>
              </a:ext>
            </a:extLst>
          </p:cNvPr>
          <p:cNvSpPr txBox="1">
            <a:spLocks/>
          </p:cNvSpPr>
          <p:nvPr/>
        </p:nvSpPr>
        <p:spPr>
          <a:xfrm>
            <a:off x="702048" y="4420843"/>
            <a:ext cx="10719536" cy="201704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lvl="0">
              <a:buClr>
                <a:srgbClr val="90C226"/>
              </a:buClr>
            </a:pPr>
            <a:r>
              <a:rPr lang="en-US" dirty="0">
                <a:solidFill>
                  <a:prstClr val="white">
                    <a:lumMod val="75000"/>
                    <a:lumOff val="25000"/>
                  </a:prstClr>
                </a:solidFill>
              </a:rPr>
              <a:t>https://travel.state.gov/content/passports/en/passports/renew.html </a:t>
            </a:r>
          </a:p>
          <a:p>
            <a:pPr lvl="0">
              <a:buClr>
                <a:srgbClr val="90C226"/>
              </a:buClr>
            </a:pPr>
            <a:r>
              <a:rPr lang="en-US" dirty="0">
                <a:solidFill>
                  <a:prstClr val="white">
                    <a:lumMod val="75000"/>
                    <a:lumOff val="25000"/>
                  </a:prstClr>
                </a:solidFill>
              </a:rPr>
              <a:t>https</a:t>
            </a:r>
            <a:r>
              <a:rPr lang="en-US" sz="2100" dirty="0">
                <a:solidFill>
                  <a:prstClr val="white">
                    <a:lumMod val="75000"/>
                    <a:lumOff val="25000"/>
                  </a:prstClr>
                </a:solidFill>
              </a:rPr>
              <a:t>://travel.state.gov/content/passports/en/passports/apply.html</a:t>
            </a:r>
          </a:p>
          <a:p>
            <a:pPr lvl="0">
              <a:buClr>
                <a:srgbClr val="90C226"/>
              </a:buClr>
            </a:pPr>
            <a:r>
              <a:rPr lang="en-US" sz="2100" dirty="0">
                <a:solidFill>
                  <a:prstClr val="white">
                    <a:lumMod val="75000"/>
                    <a:lumOff val="25000"/>
                  </a:prstClr>
                </a:solidFill>
              </a:rPr>
              <a:t>Form DS-11</a:t>
            </a:r>
          </a:p>
          <a:p>
            <a:pPr lvl="1">
              <a:buClr>
                <a:srgbClr val="90C226"/>
              </a:buClr>
            </a:pPr>
            <a:r>
              <a:rPr lang="en-US" sz="2100" dirty="0">
                <a:solidFill>
                  <a:prstClr val="white">
                    <a:lumMod val="75000"/>
                    <a:lumOff val="25000"/>
                  </a:prstClr>
                </a:solidFill>
              </a:rPr>
              <a:t>https://eforms.state.gov/Forms/ds11.PDF</a:t>
            </a:r>
          </a:p>
          <a:p>
            <a:pPr>
              <a:buClr>
                <a:srgbClr val="90C226"/>
              </a:buClr>
            </a:pPr>
            <a:r>
              <a:rPr lang="en-US" sz="2000" dirty="0"/>
              <a:t>Form DS-82</a:t>
            </a:r>
            <a:r>
              <a:rPr lang="en-US" dirty="0">
                <a:solidFill>
                  <a:prstClr val="white">
                    <a:lumMod val="75000"/>
                    <a:lumOff val="25000"/>
                  </a:prstClr>
                </a:solidFill>
              </a:rPr>
              <a:t> </a:t>
            </a:r>
          </a:p>
          <a:p>
            <a:pPr lvl="1">
              <a:buClr>
                <a:srgbClr val="90C226"/>
              </a:buClr>
            </a:pPr>
            <a:r>
              <a:rPr lang="en-US" dirty="0">
                <a:solidFill>
                  <a:prstClr val="white">
                    <a:lumMod val="75000"/>
                    <a:lumOff val="25000"/>
                  </a:prstClr>
                </a:solidFill>
              </a:rPr>
              <a:t>https://eforms.state.gov/Forms/ds82.pdf</a:t>
            </a:r>
          </a:p>
        </p:txBody>
      </p:sp>
    </p:spTree>
    <p:extLst>
      <p:ext uri="{BB962C8B-B14F-4D97-AF65-F5344CB8AC3E}">
        <p14:creationId xmlns:p14="http://schemas.microsoft.com/office/powerpoint/2010/main" val="19984491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B81DF-AF26-4673-9D76-278F250A3428}"/>
              </a:ext>
            </a:extLst>
          </p:cNvPr>
          <p:cNvSpPr>
            <a:spLocks noGrp="1"/>
          </p:cNvSpPr>
          <p:nvPr>
            <p:ph type="title"/>
          </p:nvPr>
        </p:nvSpPr>
        <p:spPr>
          <a:xfrm>
            <a:off x="677334" y="609600"/>
            <a:ext cx="10785796" cy="1320800"/>
          </a:xfrm>
        </p:spPr>
        <p:txBody>
          <a:bodyPr>
            <a:normAutofit/>
          </a:bodyPr>
          <a:lstStyle/>
          <a:p>
            <a:pPr algn="ctr"/>
            <a:r>
              <a:rPr lang="en-US" dirty="0"/>
              <a:t>Update Your Florida Voter Registration Name Change</a:t>
            </a:r>
          </a:p>
        </p:txBody>
      </p:sp>
      <p:sp>
        <p:nvSpPr>
          <p:cNvPr id="3" name="Content Placeholder 2">
            <a:extLst>
              <a:ext uri="{FF2B5EF4-FFF2-40B4-BE49-F238E27FC236}">
                <a16:creationId xmlns:a16="http://schemas.microsoft.com/office/drawing/2014/main" id="{98E5ED7C-1FFD-4887-B246-7E25170D099A}"/>
              </a:ext>
            </a:extLst>
          </p:cNvPr>
          <p:cNvSpPr>
            <a:spLocks noGrp="1"/>
          </p:cNvSpPr>
          <p:nvPr>
            <p:ph idx="1"/>
          </p:nvPr>
        </p:nvSpPr>
        <p:spPr>
          <a:xfrm>
            <a:off x="677334" y="2160589"/>
            <a:ext cx="10785796" cy="3880773"/>
          </a:xfrm>
        </p:spPr>
        <p:txBody>
          <a:bodyPr/>
          <a:lstStyle/>
          <a:p>
            <a:r>
              <a:rPr lang="en-US" dirty="0"/>
              <a:t>A few different ways to accomplish:</a:t>
            </a:r>
          </a:p>
          <a:p>
            <a:pPr lvl="1"/>
            <a:r>
              <a:rPr lang="en-US" sz="2200" dirty="0"/>
              <a:t>Florida Driver License Office will give you an application to complete and forward it to your local county elections office</a:t>
            </a:r>
          </a:p>
          <a:p>
            <a:pPr lvl="1"/>
            <a:r>
              <a:rPr lang="en-US" sz="2200" dirty="0"/>
              <a:t>Complete the Online Form and deliver the form by either mail or in person</a:t>
            </a:r>
          </a:p>
          <a:p>
            <a:pPr lvl="1"/>
            <a:r>
              <a:rPr lang="en-US" sz="2200" dirty="0"/>
              <a:t>Complete the form at the local county Supervisor of Election </a:t>
            </a:r>
          </a:p>
          <a:p>
            <a:r>
              <a:rPr lang="en-US" dirty="0"/>
              <a:t>Online Application  </a:t>
            </a:r>
          </a:p>
          <a:p>
            <a:pPr lvl="1"/>
            <a:r>
              <a:rPr lang="en-US" sz="2200" dirty="0"/>
              <a:t>http://dos.myflorida.com/media/693757/dsde39.pdf </a:t>
            </a:r>
          </a:p>
          <a:p>
            <a:pPr lvl="1"/>
            <a:endParaRPr lang="en-US" dirty="0"/>
          </a:p>
          <a:p>
            <a:pPr lvl="1"/>
            <a:endParaRPr lang="en-US" dirty="0"/>
          </a:p>
        </p:txBody>
      </p:sp>
      <p:graphicFrame>
        <p:nvGraphicFramePr>
          <p:cNvPr id="4" name="Table 3">
            <a:extLst>
              <a:ext uri="{FF2B5EF4-FFF2-40B4-BE49-F238E27FC236}">
                <a16:creationId xmlns:a16="http://schemas.microsoft.com/office/drawing/2014/main" id="{8D1FBF23-99B9-4C20-BF58-4BB797BF3E65}"/>
              </a:ext>
            </a:extLst>
          </p:cNvPr>
          <p:cNvGraphicFramePr>
            <a:graphicFrameLocks noGrp="1"/>
          </p:cNvGraphicFramePr>
          <p:nvPr>
            <p:extLst>
              <p:ext uri="{D42A27DB-BD31-4B8C-83A1-F6EECF244321}">
                <p14:modId xmlns:p14="http://schemas.microsoft.com/office/powerpoint/2010/main" val="3644573205"/>
              </p:ext>
            </p:extLst>
          </p:nvPr>
        </p:nvGraphicFramePr>
        <p:xfrm>
          <a:off x="1049725" y="5380682"/>
          <a:ext cx="10083712" cy="933624"/>
        </p:xfrm>
        <a:graphic>
          <a:graphicData uri="http://schemas.openxmlformats.org/drawingml/2006/table">
            <a:tbl>
              <a:tblPr firstRow="1" bandRow="1">
                <a:tableStyleId>{5C22544A-7EE6-4342-B048-85BDC9FD1C3A}</a:tableStyleId>
              </a:tblPr>
              <a:tblGrid>
                <a:gridCol w="4696166">
                  <a:extLst>
                    <a:ext uri="{9D8B030D-6E8A-4147-A177-3AD203B41FA5}">
                      <a16:colId xmlns:a16="http://schemas.microsoft.com/office/drawing/2014/main" val="2708754038"/>
                    </a:ext>
                  </a:extLst>
                </a:gridCol>
                <a:gridCol w="5387546">
                  <a:extLst>
                    <a:ext uri="{9D8B030D-6E8A-4147-A177-3AD203B41FA5}">
                      <a16:colId xmlns:a16="http://schemas.microsoft.com/office/drawing/2014/main" val="3041480316"/>
                    </a:ext>
                  </a:extLst>
                </a:gridCol>
              </a:tblGrid>
              <a:tr h="46359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Seminole County Supervisor of Elections</a:t>
                      </a:r>
                    </a:p>
                  </a:txBody>
                  <a:tcPr/>
                </a:tc>
                <a:tc>
                  <a:txBody>
                    <a:bodyPr/>
                    <a:lstStyle/>
                    <a:p>
                      <a:r>
                        <a:rPr lang="en-US" dirty="0"/>
                        <a:t>Address</a:t>
                      </a:r>
                    </a:p>
                  </a:txBody>
                  <a:tcPr/>
                </a:tc>
                <a:extLst>
                  <a:ext uri="{0D108BD9-81ED-4DB2-BD59-A6C34878D82A}">
                    <a16:rowId xmlns:a16="http://schemas.microsoft.com/office/drawing/2014/main" val="1021694049"/>
                  </a:ext>
                </a:extLst>
              </a:tr>
              <a:tr h="470031">
                <a:tc>
                  <a:txBody>
                    <a:bodyPr/>
                    <a:lstStyle/>
                    <a:p>
                      <a:r>
                        <a:rPr lang="en-US" dirty="0"/>
                        <a:t>The Honorable Michael </a:t>
                      </a:r>
                      <a:r>
                        <a:rPr lang="en-US" dirty="0" err="1"/>
                        <a:t>Ertel</a:t>
                      </a:r>
                      <a:endParaRPr lang="en-US" dirty="0"/>
                    </a:p>
                  </a:txBody>
                  <a:tcPr/>
                </a:tc>
                <a:tc>
                  <a:txBody>
                    <a:bodyPr/>
                    <a:lstStyle/>
                    <a:p>
                      <a:r>
                        <a:rPr lang="en-US" dirty="0"/>
                        <a:t>1500 East Airport Blvd., Sanford, FL 32773</a:t>
                      </a:r>
                    </a:p>
                  </a:txBody>
                  <a:tcPr/>
                </a:tc>
                <a:extLst>
                  <a:ext uri="{0D108BD9-81ED-4DB2-BD59-A6C34878D82A}">
                    <a16:rowId xmlns:a16="http://schemas.microsoft.com/office/drawing/2014/main" val="1758513335"/>
                  </a:ext>
                </a:extLst>
              </a:tr>
            </a:tbl>
          </a:graphicData>
        </a:graphic>
      </p:graphicFrame>
    </p:spTree>
    <p:extLst>
      <p:ext uri="{BB962C8B-B14F-4D97-AF65-F5344CB8AC3E}">
        <p14:creationId xmlns:p14="http://schemas.microsoft.com/office/powerpoint/2010/main" val="3945525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D577627-2255-4256-8777-358D2F705817}"/>
              </a:ext>
            </a:extLst>
          </p:cNvPr>
          <p:cNvSpPr>
            <a:spLocks noGrp="1"/>
          </p:cNvSpPr>
          <p:nvPr>
            <p:ph type="subTitle" idx="1"/>
          </p:nvPr>
        </p:nvSpPr>
        <p:spPr>
          <a:xfrm>
            <a:off x="973140" y="2001791"/>
            <a:ext cx="10336696" cy="4147393"/>
          </a:xfrm>
        </p:spPr>
        <p:txBody>
          <a:bodyPr>
            <a:normAutofit/>
          </a:bodyPr>
          <a:lstStyle/>
          <a:p>
            <a:pPr marL="228600" lvl="0" indent="-228600">
              <a:buFont typeface="Arial" panose="020B0604020202020204" pitchFamily="34" charset="0"/>
              <a:buChar char="•"/>
            </a:pPr>
            <a:r>
              <a:rPr lang="en-US" sz="2200" dirty="0">
                <a:solidFill>
                  <a:prstClr val="white"/>
                </a:solidFill>
              </a:rPr>
              <a:t>How to legally change your name in Seminole County</a:t>
            </a:r>
          </a:p>
          <a:p>
            <a:pPr marL="685800" lvl="1" indent="-228600" algn="l">
              <a:buFont typeface="Arial" panose="020B0604020202020204" pitchFamily="34" charset="0"/>
              <a:buChar char="•"/>
            </a:pPr>
            <a:r>
              <a:rPr lang="en-US" dirty="0">
                <a:solidFill>
                  <a:prstClr val="white"/>
                </a:solidFill>
              </a:rPr>
              <a:t>Submit the Petition for Change of Name </a:t>
            </a:r>
          </a:p>
          <a:p>
            <a:pPr marL="685800" lvl="1" indent="-228600" algn="l">
              <a:buFont typeface="Arial" panose="020B0604020202020204" pitchFamily="34" charset="0"/>
              <a:buChar char="•"/>
            </a:pPr>
            <a:r>
              <a:rPr lang="en-US" dirty="0">
                <a:solidFill>
                  <a:prstClr val="white"/>
                </a:solidFill>
              </a:rPr>
              <a:t>Fingerprints</a:t>
            </a:r>
          </a:p>
          <a:p>
            <a:pPr marL="685800" lvl="1" indent="-228600" algn="l">
              <a:buFont typeface="Arial" panose="020B0604020202020204" pitchFamily="34" charset="0"/>
              <a:buChar char="•"/>
            </a:pPr>
            <a:r>
              <a:rPr lang="en-US" dirty="0">
                <a:solidFill>
                  <a:prstClr val="white"/>
                </a:solidFill>
              </a:rPr>
              <a:t>Hearing</a:t>
            </a:r>
          </a:p>
          <a:p>
            <a:pPr marL="228600" lvl="0" indent="-228600">
              <a:buFont typeface="Arial" panose="020B0604020202020204" pitchFamily="34" charset="0"/>
              <a:buChar char="•"/>
            </a:pPr>
            <a:r>
              <a:rPr lang="en-US" sz="2200" dirty="0">
                <a:solidFill>
                  <a:prstClr val="white"/>
                </a:solidFill>
              </a:rPr>
              <a:t>How to change your name and gender marker on your:</a:t>
            </a:r>
          </a:p>
          <a:p>
            <a:pPr marL="685800" lvl="1" indent="-228600" algn="l">
              <a:buFont typeface="Arial" panose="020B0604020202020204" pitchFamily="34" charset="0"/>
              <a:buChar char="•"/>
            </a:pPr>
            <a:r>
              <a:rPr lang="en-US" dirty="0">
                <a:solidFill>
                  <a:prstClr val="white"/>
                </a:solidFill>
              </a:rPr>
              <a:t>Social Security Card</a:t>
            </a:r>
          </a:p>
          <a:p>
            <a:pPr marL="685800" lvl="1" indent="-228600" algn="l">
              <a:buFont typeface="Arial" panose="020B0604020202020204" pitchFamily="34" charset="0"/>
              <a:buChar char="•"/>
            </a:pPr>
            <a:r>
              <a:rPr lang="en-US" dirty="0">
                <a:solidFill>
                  <a:prstClr val="white"/>
                </a:solidFill>
              </a:rPr>
              <a:t>Passport</a:t>
            </a:r>
          </a:p>
          <a:p>
            <a:pPr marL="685800" lvl="1" indent="-228600" algn="l">
              <a:buFont typeface="Arial" panose="020B0604020202020204" pitchFamily="34" charset="0"/>
              <a:buChar char="•"/>
            </a:pPr>
            <a:r>
              <a:rPr lang="en-US" dirty="0">
                <a:solidFill>
                  <a:prstClr val="white"/>
                </a:solidFill>
              </a:rPr>
              <a:t>Florida Driver’s License</a:t>
            </a:r>
          </a:p>
          <a:p>
            <a:pPr marL="685800" lvl="1" indent="-228600" algn="l">
              <a:buFont typeface="Arial" panose="020B0604020202020204" pitchFamily="34" charset="0"/>
              <a:buChar char="•"/>
            </a:pPr>
            <a:r>
              <a:rPr lang="en-US" dirty="0">
                <a:solidFill>
                  <a:prstClr val="white"/>
                </a:solidFill>
              </a:rPr>
              <a:t>Florida Birth Certificate</a:t>
            </a:r>
          </a:p>
          <a:p>
            <a:pPr marL="685800" lvl="1" indent="-228600" algn="l">
              <a:buFont typeface="Arial" panose="020B0604020202020204" pitchFamily="34" charset="0"/>
              <a:buChar char="•"/>
            </a:pPr>
            <a:r>
              <a:rPr lang="en-US" dirty="0">
                <a:solidFill>
                  <a:prstClr val="white"/>
                </a:solidFill>
              </a:rPr>
              <a:t>Florida Voter’s Registration</a:t>
            </a:r>
          </a:p>
        </p:txBody>
      </p:sp>
      <p:sp>
        <p:nvSpPr>
          <p:cNvPr id="4" name="Title 1">
            <a:extLst>
              <a:ext uri="{FF2B5EF4-FFF2-40B4-BE49-F238E27FC236}">
                <a16:creationId xmlns:a16="http://schemas.microsoft.com/office/drawing/2014/main" id="{64DD7F6E-C93C-43D3-B370-D80F3145BCAE}"/>
              </a:ext>
            </a:extLst>
          </p:cNvPr>
          <p:cNvSpPr txBox="1">
            <a:spLocks/>
          </p:cNvSpPr>
          <p:nvPr/>
        </p:nvSpPr>
        <p:spPr>
          <a:xfrm>
            <a:off x="677334" y="411888"/>
            <a:ext cx="10905066" cy="13208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algn="ctr"/>
            <a:r>
              <a:rPr lang="en-US" sz="5400" dirty="0"/>
              <a:t>What We Will Cover Today</a:t>
            </a:r>
          </a:p>
        </p:txBody>
      </p:sp>
    </p:spTree>
    <p:extLst>
      <p:ext uri="{BB962C8B-B14F-4D97-AF65-F5344CB8AC3E}">
        <p14:creationId xmlns:p14="http://schemas.microsoft.com/office/powerpoint/2010/main" val="2675471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FDDE0-90D3-405B-A78C-5FACA0F3644A}"/>
              </a:ext>
            </a:extLst>
          </p:cNvPr>
          <p:cNvSpPr>
            <a:spLocks noGrp="1"/>
          </p:cNvSpPr>
          <p:nvPr>
            <p:ph type="title"/>
          </p:nvPr>
        </p:nvSpPr>
        <p:spPr>
          <a:xfrm>
            <a:off x="685800" y="764373"/>
            <a:ext cx="10820400" cy="1293028"/>
          </a:xfrm>
        </p:spPr>
        <p:txBody>
          <a:bodyPr/>
          <a:lstStyle/>
          <a:p>
            <a:pPr algn="ctr"/>
            <a:r>
              <a:rPr lang="en-US" dirty="0"/>
              <a:t>Additional Items to consider changing to new name </a:t>
            </a:r>
          </a:p>
        </p:txBody>
      </p:sp>
      <p:sp>
        <p:nvSpPr>
          <p:cNvPr id="3" name="Content Placeholder 2">
            <a:extLst>
              <a:ext uri="{FF2B5EF4-FFF2-40B4-BE49-F238E27FC236}">
                <a16:creationId xmlns:a16="http://schemas.microsoft.com/office/drawing/2014/main" id="{78B4CB18-7EE8-493F-9195-8FB72A521BA5}"/>
              </a:ext>
            </a:extLst>
          </p:cNvPr>
          <p:cNvSpPr>
            <a:spLocks noGrp="1"/>
          </p:cNvSpPr>
          <p:nvPr>
            <p:ph idx="1"/>
          </p:nvPr>
        </p:nvSpPr>
        <p:spPr>
          <a:xfrm>
            <a:off x="685800" y="2421924"/>
            <a:ext cx="10820400" cy="4003590"/>
          </a:xfrm>
        </p:spPr>
        <p:txBody>
          <a:bodyPr/>
          <a:lstStyle/>
          <a:p>
            <a:r>
              <a:rPr lang="en-US" dirty="0"/>
              <a:t>Any wills and estate documents </a:t>
            </a:r>
          </a:p>
          <a:p>
            <a:r>
              <a:rPr lang="en-US" dirty="0"/>
              <a:t>Bank accounts </a:t>
            </a:r>
          </a:p>
          <a:p>
            <a:r>
              <a:rPr lang="en-US" dirty="0"/>
              <a:t>Life insurance </a:t>
            </a:r>
          </a:p>
          <a:p>
            <a:r>
              <a:rPr lang="en-US" dirty="0"/>
              <a:t>Concealed weapons and other licenses</a:t>
            </a:r>
          </a:p>
          <a:p>
            <a:r>
              <a:rPr lang="en-US" dirty="0"/>
              <a:t>Titles and registrations to assets </a:t>
            </a:r>
          </a:p>
        </p:txBody>
      </p:sp>
    </p:spTree>
    <p:extLst>
      <p:ext uri="{BB962C8B-B14F-4D97-AF65-F5344CB8AC3E}">
        <p14:creationId xmlns:p14="http://schemas.microsoft.com/office/powerpoint/2010/main" val="26056972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9D3BC-1E2D-4D02-AFB1-42FAE6B47DBE}"/>
              </a:ext>
            </a:extLst>
          </p:cNvPr>
          <p:cNvSpPr>
            <a:spLocks noGrp="1"/>
          </p:cNvSpPr>
          <p:nvPr>
            <p:ph type="title"/>
          </p:nvPr>
        </p:nvSpPr>
        <p:spPr>
          <a:xfrm>
            <a:off x="685800" y="234781"/>
            <a:ext cx="10820400" cy="1075038"/>
          </a:xfrm>
        </p:spPr>
        <p:txBody>
          <a:bodyPr/>
          <a:lstStyle/>
          <a:p>
            <a:pPr algn="ctr"/>
            <a:r>
              <a:rPr lang="en-US" dirty="0"/>
              <a:t>Resources </a:t>
            </a:r>
          </a:p>
        </p:txBody>
      </p:sp>
      <p:sp>
        <p:nvSpPr>
          <p:cNvPr id="3" name="Content Placeholder 2">
            <a:extLst>
              <a:ext uri="{FF2B5EF4-FFF2-40B4-BE49-F238E27FC236}">
                <a16:creationId xmlns:a16="http://schemas.microsoft.com/office/drawing/2014/main" id="{F477283A-831E-4571-999E-C78A5B9A2AFE}"/>
              </a:ext>
            </a:extLst>
          </p:cNvPr>
          <p:cNvSpPr>
            <a:spLocks noGrp="1"/>
          </p:cNvSpPr>
          <p:nvPr>
            <p:ph idx="1"/>
          </p:nvPr>
        </p:nvSpPr>
        <p:spPr>
          <a:xfrm>
            <a:off x="685800" y="1717589"/>
            <a:ext cx="10820400" cy="4633784"/>
          </a:xfrm>
        </p:spPr>
        <p:txBody>
          <a:bodyPr>
            <a:normAutofit/>
          </a:bodyPr>
          <a:lstStyle/>
          <a:p>
            <a:pPr>
              <a:lnSpc>
                <a:spcPct val="100000"/>
              </a:lnSpc>
              <a:spcAft>
                <a:spcPts val="100"/>
              </a:spcAft>
            </a:pPr>
            <a:r>
              <a:rPr lang="en-US" dirty="0"/>
              <a:t>Florida Supreme Court Form 12.982(a)</a:t>
            </a:r>
          </a:p>
          <a:p>
            <a:pPr lvl="1">
              <a:lnSpc>
                <a:spcPct val="100000"/>
              </a:lnSpc>
              <a:spcAft>
                <a:spcPts val="100"/>
              </a:spcAft>
            </a:pPr>
            <a:r>
              <a:rPr lang="en-US" b="1" u="sng" dirty="0"/>
              <a:t>Petition</a:t>
            </a:r>
            <a:r>
              <a:rPr lang="en-US" dirty="0"/>
              <a:t> For Change of Name (Adult) </a:t>
            </a:r>
          </a:p>
          <a:p>
            <a:pPr lvl="2">
              <a:lnSpc>
                <a:spcPct val="100000"/>
              </a:lnSpc>
              <a:spcAft>
                <a:spcPts val="100"/>
              </a:spcAft>
            </a:pPr>
            <a:r>
              <a:rPr lang="en-US" dirty="0"/>
              <a:t>A form for the Petition that must initially be filed with the Seminole County clerk of courts. </a:t>
            </a:r>
          </a:p>
          <a:p>
            <a:pPr lvl="1">
              <a:lnSpc>
                <a:spcPct val="100000"/>
              </a:lnSpc>
              <a:spcAft>
                <a:spcPts val="100"/>
              </a:spcAft>
            </a:pPr>
            <a:r>
              <a:rPr lang="en-US" dirty="0"/>
              <a:t>https://www.flcourts.org/core/fileparse.php/533/urlt/982a.pdf</a:t>
            </a:r>
          </a:p>
          <a:p>
            <a:pPr>
              <a:lnSpc>
                <a:spcPct val="100000"/>
              </a:lnSpc>
              <a:spcAft>
                <a:spcPts val="100"/>
              </a:spcAft>
            </a:pPr>
            <a:r>
              <a:rPr lang="en-US" dirty="0"/>
              <a:t>Florida Supreme Court Form 12.982(b)</a:t>
            </a:r>
          </a:p>
          <a:p>
            <a:pPr lvl="1">
              <a:lnSpc>
                <a:spcPct val="100000"/>
              </a:lnSpc>
              <a:spcAft>
                <a:spcPts val="100"/>
              </a:spcAft>
            </a:pPr>
            <a:r>
              <a:rPr lang="en-US" dirty="0"/>
              <a:t>Final Judgment of Change of Name (Adult)</a:t>
            </a:r>
          </a:p>
          <a:p>
            <a:pPr lvl="2">
              <a:lnSpc>
                <a:spcPct val="100000"/>
              </a:lnSpc>
              <a:spcAft>
                <a:spcPts val="100"/>
              </a:spcAft>
            </a:pPr>
            <a:r>
              <a:rPr lang="en-US" dirty="0"/>
              <a:t>If the change of name Petition is granted, this form is the </a:t>
            </a:r>
            <a:r>
              <a:rPr lang="en-US" b="1" u="sng" dirty="0"/>
              <a:t>Order</a:t>
            </a:r>
            <a:r>
              <a:rPr lang="en-US" dirty="0"/>
              <a:t> that the Seminole County Judge will issue after the Petition and hearing. </a:t>
            </a:r>
          </a:p>
          <a:p>
            <a:pPr lvl="2">
              <a:lnSpc>
                <a:spcPct val="100000"/>
              </a:lnSpc>
              <a:spcAft>
                <a:spcPts val="100"/>
              </a:spcAft>
            </a:pPr>
            <a:r>
              <a:rPr lang="en-US" dirty="0"/>
              <a:t>Judges are commonly provided a completed version of this form by the person attempting to change their name so that the Judge can sign and enter the order. </a:t>
            </a:r>
          </a:p>
          <a:p>
            <a:pPr lvl="1">
              <a:lnSpc>
                <a:spcPct val="100000"/>
              </a:lnSpc>
              <a:spcAft>
                <a:spcPts val="100"/>
              </a:spcAft>
            </a:pPr>
            <a:r>
              <a:rPr lang="en-US" dirty="0"/>
              <a:t>https://www.flcourts.org/core/fileparse.php/533/urlt/982b.pdf</a:t>
            </a:r>
          </a:p>
          <a:p>
            <a:pPr>
              <a:lnSpc>
                <a:spcPct val="100000"/>
              </a:lnSpc>
              <a:spcAft>
                <a:spcPts val="100"/>
              </a:spcAft>
            </a:pPr>
            <a:endParaRPr lang="en-US" dirty="0"/>
          </a:p>
          <a:p>
            <a:pPr lvl="1"/>
            <a:endParaRPr lang="en-US" dirty="0"/>
          </a:p>
        </p:txBody>
      </p:sp>
    </p:spTree>
    <p:extLst>
      <p:ext uri="{BB962C8B-B14F-4D97-AF65-F5344CB8AC3E}">
        <p14:creationId xmlns:p14="http://schemas.microsoft.com/office/powerpoint/2010/main" val="28528038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6D261-7832-4196-A35E-62A3D9664DE5}"/>
              </a:ext>
            </a:extLst>
          </p:cNvPr>
          <p:cNvSpPr>
            <a:spLocks noGrp="1"/>
          </p:cNvSpPr>
          <p:nvPr>
            <p:ph type="title"/>
          </p:nvPr>
        </p:nvSpPr>
        <p:spPr>
          <a:xfrm>
            <a:off x="98853" y="148283"/>
            <a:ext cx="11998411" cy="1655805"/>
          </a:xfrm>
        </p:spPr>
        <p:txBody>
          <a:bodyPr>
            <a:normAutofit fontScale="90000"/>
          </a:bodyPr>
          <a:lstStyle/>
          <a:p>
            <a:pPr algn="ctr">
              <a:lnSpc>
                <a:spcPct val="100000"/>
              </a:lnSpc>
            </a:pPr>
            <a:r>
              <a:rPr lang="en-US" sz="3600" dirty="0"/>
              <a:t>Florida statute § 68.07</a:t>
            </a:r>
            <a:br>
              <a:rPr lang="en-US" dirty="0"/>
            </a:br>
            <a:r>
              <a:rPr lang="en-US" sz="2700" dirty="0"/>
              <a:t>Change of Name</a:t>
            </a:r>
            <a:br>
              <a:rPr lang="en-US" sz="2700" dirty="0"/>
            </a:br>
            <a:r>
              <a:rPr lang="en-US" sz="2700" dirty="0"/>
              <a:t>http://www.flsenate.gov/laws/statutes/2010/68.07</a:t>
            </a:r>
            <a:br>
              <a:rPr lang="en-US" sz="2700" dirty="0"/>
            </a:br>
            <a:endParaRPr lang="en-US" sz="2700" dirty="0"/>
          </a:p>
        </p:txBody>
      </p:sp>
      <p:sp>
        <p:nvSpPr>
          <p:cNvPr id="3" name="Content Placeholder 2">
            <a:extLst>
              <a:ext uri="{FF2B5EF4-FFF2-40B4-BE49-F238E27FC236}">
                <a16:creationId xmlns:a16="http://schemas.microsoft.com/office/drawing/2014/main" id="{524D242C-54D2-4CB6-B666-74834CFA0DBC}"/>
              </a:ext>
            </a:extLst>
          </p:cNvPr>
          <p:cNvSpPr>
            <a:spLocks noGrp="1"/>
          </p:cNvSpPr>
          <p:nvPr>
            <p:ph idx="1"/>
          </p:nvPr>
        </p:nvSpPr>
        <p:spPr>
          <a:xfrm>
            <a:off x="0" y="1643449"/>
            <a:ext cx="12191999" cy="5214551"/>
          </a:xfrm>
        </p:spPr>
        <p:txBody>
          <a:bodyPr>
            <a:noAutofit/>
          </a:bodyPr>
          <a:lstStyle/>
          <a:p>
            <a:pPr>
              <a:lnSpc>
                <a:spcPct val="120000"/>
              </a:lnSpc>
              <a:spcBef>
                <a:spcPts val="0"/>
              </a:spcBef>
              <a:spcAft>
                <a:spcPts val="100"/>
              </a:spcAft>
            </a:pPr>
            <a:r>
              <a:rPr lang="en-US" sz="1350" dirty="0"/>
              <a:t>(1) Chancery courts have jurisdiction to change the name of any person residing in this state on petition of the person filed in the county in which he or she resides.</a:t>
            </a:r>
          </a:p>
          <a:p>
            <a:pPr>
              <a:lnSpc>
                <a:spcPct val="120000"/>
              </a:lnSpc>
              <a:spcBef>
                <a:spcPts val="0"/>
              </a:spcBef>
              <a:spcAft>
                <a:spcPts val="100"/>
              </a:spcAft>
            </a:pPr>
            <a:r>
              <a:rPr lang="en-US" sz="1350" dirty="0"/>
              <a:t>(2)</a:t>
            </a:r>
          </a:p>
          <a:p>
            <a:pPr lvl="1">
              <a:lnSpc>
                <a:spcPct val="120000"/>
              </a:lnSpc>
              <a:spcBef>
                <a:spcPts val="0"/>
              </a:spcBef>
              <a:spcAft>
                <a:spcPts val="100"/>
              </a:spcAft>
            </a:pPr>
            <a:r>
              <a:rPr lang="en-US" sz="1350" dirty="0"/>
              <a:t>(a) Before the court hearing on a petition for a name change, the petitioner must have fingerprints submitted for a state and national criminal history records check, except if a former name is being restored. Fingerprints for the petitioner shall be taken in a manner approved by the Department of Law Enforcement and shall be submitted electronically to the department for state processing for a criminal history records check. The department shall submit the fingerprints to the Federal Bureau of Investigation for national processing. The department shall submit the results of the state and national records check, which must indicate whether the petitioner has registered as a sexual predator or a sexual offender, to the clerk of the court. The court shall consider the results in reviewing the information contained in the petition and evaluating whether to grant the petition.</a:t>
            </a:r>
          </a:p>
          <a:p>
            <a:pPr lvl="1">
              <a:lnSpc>
                <a:spcPct val="120000"/>
              </a:lnSpc>
              <a:spcBef>
                <a:spcPts val="0"/>
              </a:spcBef>
              <a:spcAft>
                <a:spcPts val="100"/>
              </a:spcAft>
            </a:pPr>
            <a:r>
              <a:rPr lang="en-US" sz="1350" dirty="0"/>
              <a:t>(b) When a petition is filed which requires a criminal history records check, the clerk of the court shall instruct the petitioner on the process for having fingerprints taken and submitted, including providing information on law enforcement agencies or service providers authorized to submit fingerprints electronically to the Department of Law Enforcement.</a:t>
            </a:r>
          </a:p>
          <a:p>
            <a:pPr lvl="1">
              <a:lnSpc>
                <a:spcPct val="120000"/>
              </a:lnSpc>
              <a:spcBef>
                <a:spcPts val="0"/>
              </a:spcBef>
              <a:spcAft>
                <a:spcPts val="100"/>
              </a:spcAft>
            </a:pPr>
            <a:r>
              <a:rPr lang="en-US" sz="1350" dirty="0"/>
              <a:t>(c) The cost of processing fingerprints and conducting the state and national criminal history records check required under this subsection shall be borne by the petitioner for the name change or by the parent or guardian of a minor for whom a name change is being sought.</a:t>
            </a:r>
          </a:p>
          <a:p>
            <a:pPr>
              <a:lnSpc>
                <a:spcPct val="120000"/>
              </a:lnSpc>
              <a:spcBef>
                <a:spcPts val="0"/>
              </a:spcBef>
              <a:spcAft>
                <a:spcPts val="100"/>
              </a:spcAft>
            </a:pPr>
            <a:r>
              <a:rPr lang="en-US" sz="1350" dirty="0"/>
              <a:t>(3) Each petition shall be verified and show:</a:t>
            </a:r>
          </a:p>
          <a:p>
            <a:pPr lvl="1">
              <a:lnSpc>
                <a:spcPct val="120000"/>
              </a:lnSpc>
              <a:spcBef>
                <a:spcPts val="0"/>
              </a:spcBef>
              <a:spcAft>
                <a:spcPts val="100"/>
              </a:spcAft>
            </a:pPr>
            <a:r>
              <a:rPr lang="en-US" sz="1350" dirty="0"/>
              <a:t>(a) That the petitioner is a bona fide resident of and domiciled in the county where the change of name is sought.</a:t>
            </a:r>
          </a:p>
          <a:p>
            <a:pPr lvl="1">
              <a:lnSpc>
                <a:spcPct val="120000"/>
              </a:lnSpc>
              <a:spcBef>
                <a:spcPts val="0"/>
              </a:spcBef>
              <a:spcAft>
                <a:spcPts val="100"/>
              </a:spcAft>
            </a:pPr>
            <a:r>
              <a:rPr lang="en-US" sz="1350" dirty="0"/>
              <a:t>(b) If known, the date and place of birth of the petitioner, the petitioner's father's name, the petitioner's mother's maiden name, and where the petitioner has resided since birth.</a:t>
            </a:r>
          </a:p>
        </p:txBody>
      </p:sp>
    </p:spTree>
    <p:extLst>
      <p:ext uri="{BB962C8B-B14F-4D97-AF65-F5344CB8AC3E}">
        <p14:creationId xmlns:p14="http://schemas.microsoft.com/office/powerpoint/2010/main" val="13464341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6D261-7832-4196-A35E-62A3D9664DE5}"/>
              </a:ext>
            </a:extLst>
          </p:cNvPr>
          <p:cNvSpPr>
            <a:spLocks noGrp="1"/>
          </p:cNvSpPr>
          <p:nvPr>
            <p:ph type="title"/>
          </p:nvPr>
        </p:nvSpPr>
        <p:spPr>
          <a:xfrm>
            <a:off x="98853" y="148283"/>
            <a:ext cx="11998411" cy="1655805"/>
          </a:xfrm>
        </p:spPr>
        <p:txBody>
          <a:bodyPr>
            <a:normAutofit/>
          </a:bodyPr>
          <a:lstStyle/>
          <a:p>
            <a:pPr algn="ctr">
              <a:lnSpc>
                <a:spcPct val="100000"/>
              </a:lnSpc>
            </a:pPr>
            <a:r>
              <a:rPr lang="en-US" sz="3600" dirty="0"/>
              <a:t>Florida statute § 68.07</a:t>
            </a:r>
            <a:br>
              <a:rPr lang="en-US" dirty="0"/>
            </a:br>
            <a:r>
              <a:rPr lang="en-US" sz="2700" dirty="0"/>
              <a:t>Continued </a:t>
            </a:r>
            <a:br>
              <a:rPr lang="en-US" sz="2700" dirty="0"/>
            </a:br>
            <a:endParaRPr lang="en-US" sz="2700" dirty="0"/>
          </a:p>
        </p:txBody>
      </p:sp>
      <p:sp>
        <p:nvSpPr>
          <p:cNvPr id="3" name="Content Placeholder 2">
            <a:extLst>
              <a:ext uri="{FF2B5EF4-FFF2-40B4-BE49-F238E27FC236}">
                <a16:creationId xmlns:a16="http://schemas.microsoft.com/office/drawing/2014/main" id="{524D242C-54D2-4CB6-B666-74834CFA0DBC}"/>
              </a:ext>
            </a:extLst>
          </p:cNvPr>
          <p:cNvSpPr>
            <a:spLocks noGrp="1"/>
          </p:cNvSpPr>
          <p:nvPr>
            <p:ph idx="1"/>
          </p:nvPr>
        </p:nvSpPr>
        <p:spPr>
          <a:xfrm>
            <a:off x="0" y="1519881"/>
            <a:ext cx="12191999" cy="5338119"/>
          </a:xfrm>
        </p:spPr>
        <p:txBody>
          <a:bodyPr>
            <a:noAutofit/>
          </a:bodyPr>
          <a:lstStyle/>
          <a:p>
            <a:pPr lvl="1">
              <a:lnSpc>
                <a:spcPct val="120000"/>
              </a:lnSpc>
              <a:spcBef>
                <a:spcPts val="0"/>
              </a:spcBef>
              <a:spcAft>
                <a:spcPts val="100"/>
              </a:spcAft>
            </a:pPr>
            <a:r>
              <a:rPr lang="en-US" sz="1350" dirty="0"/>
              <a:t>(c) If the petitioner is married, the name of the petitioner's spouse and if the petitioner has children, the names and ages of each and where they reside.</a:t>
            </a:r>
          </a:p>
          <a:p>
            <a:pPr lvl="1">
              <a:lnSpc>
                <a:spcPct val="120000"/>
              </a:lnSpc>
              <a:spcBef>
                <a:spcPts val="0"/>
              </a:spcBef>
              <a:spcAft>
                <a:spcPts val="100"/>
              </a:spcAft>
            </a:pPr>
            <a:r>
              <a:rPr lang="en-US" sz="1350" dirty="0"/>
              <a:t>(d) If the petitioner's name has previously been changed and when and where and by what court.</a:t>
            </a:r>
          </a:p>
          <a:p>
            <a:pPr lvl="1">
              <a:lnSpc>
                <a:spcPct val="120000"/>
              </a:lnSpc>
              <a:spcBef>
                <a:spcPts val="0"/>
              </a:spcBef>
              <a:spcAft>
                <a:spcPts val="100"/>
              </a:spcAft>
            </a:pPr>
            <a:r>
              <a:rPr lang="en-US" sz="1350" dirty="0"/>
              <a:t>(e) The petitioner's occupation and where the petitioner is employed and has been employed for 5 years next preceding the filing of the petition. If the petitioner owns and operates a business, the name and place of it shall be stated and the petitioner's connection therewith and how long the petitioner has been identified with that business. If the petitioner is in a profession, the profession shall be stated, where the petitioner has practiced the profession, and if a graduate of a school or schools, the name or names thereof, date of graduation, and degrees received.</a:t>
            </a:r>
          </a:p>
          <a:p>
            <a:pPr lvl="1">
              <a:lnSpc>
                <a:spcPct val="120000"/>
              </a:lnSpc>
              <a:spcBef>
                <a:spcPts val="0"/>
              </a:spcBef>
              <a:spcAft>
                <a:spcPts val="100"/>
              </a:spcAft>
            </a:pPr>
            <a:r>
              <a:rPr lang="en-US" sz="1350" dirty="0"/>
              <a:t>(f) Whether the petitioner has been generally known or called by any other names and if so, by what names and where.</a:t>
            </a:r>
          </a:p>
          <a:p>
            <a:pPr lvl="1">
              <a:lnSpc>
                <a:spcPct val="120000"/>
              </a:lnSpc>
              <a:spcBef>
                <a:spcPts val="0"/>
              </a:spcBef>
              <a:spcAft>
                <a:spcPts val="100"/>
              </a:spcAft>
            </a:pPr>
            <a:r>
              <a:rPr lang="en-US" sz="1350" dirty="0"/>
              <a:t>(g) Whether the petitioner has ever been adjudicated a bankrupt and if so, where and when.</a:t>
            </a:r>
          </a:p>
          <a:p>
            <a:pPr lvl="1">
              <a:lnSpc>
                <a:spcPct val="120000"/>
              </a:lnSpc>
              <a:spcBef>
                <a:spcPts val="0"/>
              </a:spcBef>
              <a:spcAft>
                <a:spcPts val="100"/>
              </a:spcAft>
            </a:pPr>
            <a:r>
              <a:rPr lang="en-US" sz="1350" dirty="0"/>
              <a:t>(h) Whether the petitioner has ever been arrested for or charged with, pled guilty or nolo contendere to, or been found to have committed a criminal offense, regardless of adjudication, and if so, when and where.</a:t>
            </a:r>
          </a:p>
          <a:p>
            <a:pPr lvl="1">
              <a:lnSpc>
                <a:spcPct val="120000"/>
              </a:lnSpc>
              <a:spcBef>
                <a:spcPts val="0"/>
              </a:spcBef>
              <a:spcAft>
                <a:spcPts val="100"/>
              </a:spcAft>
            </a:pPr>
            <a:r>
              <a:rPr lang="en-US" sz="1350" dirty="0"/>
              <a:t>(</a:t>
            </a:r>
            <a:r>
              <a:rPr lang="en-US" sz="1350" dirty="0" err="1"/>
              <a:t>i</a:t>
            </a:r>
            <a:r>
              <a:rPr lang="en-US" sz="1350" dirty="0"/>
              <a:t>) Whether the petitioner has ever been required to register as a sexual predator under s. 775.21 or as a sexual offender under s. 943.0435.</a:t>
            </a:r>
          </a:p>
          <a:p>
            <a:pPr lvl="1">
              <a:lnSpc>
                <a:spcPct val="120000"/>
              </a:lnSpc>
              <a:spcBef>
                <a:spcPts val="0"/>
              </a:spcBef>
              <a:spcAft>
                <a:spcPts val="100"/>
              </a:spcAft>
            </a:pPr>
            <a:r>
              <a:rPr lang="en-US" sz="1350" dirty="0"/>
              <a:t>(j) Whether any money judgment has ever been entered against the petitioner and if so, the name of the judgment creditor, the amount and date thereof, the court by which entered, and whether the judgment has been satisfied.</a:t>
            </a:r>
          </a:p>
          <a:p>
            <a:pPr lvl="1">
              <a:lnSpc>
                <a:spcPct val="120000"/>
              </a:lnSpc>
              <a:spcBef>
                <a:spcPts val="0"/>
              </a:spcBef>
              <a:spcAft>
                <a:spcPts val="100"/>
              </a:spcAft>
            </a:pPr>
            <a:r>
              <a:rPr lang="en-US" sz="1350" dirty="0"/>
              <a:t>(k) That the petition is filed for no ulterior or illegal purpose and granting it will not in any manner invade the property rights of others, whether partnership, patent, good will, privacy, trademark, or otherwise.</a:t>
            </a:r>
          </a:p>
          <a:p>
            <a:pPr lvl="1">
              <a:lnSpc>
                <a:spcPct val="120000"/>
              </a:lnSpc>
              <a:spcBef>
                <a:spcPts val="0"/>
              </a:spcBef>
              <a:spcAft>
                <a:spcPts val="100"/>
              </a:spcAft>
            </a:pPr>
            <a:r>
              <a:rPr lang="en-US" sz="1350" dirty="0"/>
              <a:t>(l) That the petitioner's civil rights have never been suspended or, if the petitioner's civil rights have been suspended, that full restoration of civil rights has occurred.</a:t>
            </a:r>
          </a:p>
        </p:txBody>
      </p:sp>
    </p:spTree>
    <p:extLst>
      <p:ext uri="{BB962C8B-B14F-4D97-AF65-F5344CB8AC3E}">
        <p14:creationId xmlns:p14="http://schemas.microsoft.com/office/powerpoint/2010/main" val="17141673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6D261-7832-4196-A35E-62A3D9664DE5}"/>
              </a:ext>
            </a:extLst>
          </p:cNvPr>
          <p:cNvSpPr>
            <a:spLocks noGrp="1"/>
          </p:cNvSpPr>
          <p:nvPr>
            <p:ph type="title"/>
          </p:nvPr>
        </p:nvSpPr>
        <p:spPr>
          <a:xfrm>
            <a:off x="98853" y="148283"/>
            <a:ext cx="11998411" cy="1655805"/>
          </a:xfrm>
        </p:spPr>
        <p:txBody>
          <a:bodyPr>
            <a:normAutofit/>
          </a:bodyPr>
          <a:lstStyle/>
          <a:p>
            <a:pPr algn="ctr">
              <a:lnSpc>
                <a:spcPct val="100000"/>
              </a:lnSpc>
            </a:pPr>
            <a:r>
              <a:rPr lang="en-US" sz="2800" dirty="0"/>
              <a:t>Florida statute § 68.07</a:t>
            </a:r>
            <a:br>
              <a:rPr lang="en-US" sz="2800" dirty="0"/>
            </a:br>
            <a:r>
              <a:rPr lang="en-US" sz="2800" dirty="0"/>
              <a:t>Continued </a:t>
            </a:r>
            <a:br>
              <a:rPr lang="en-US" sz="2700" dirty="0"/>
            </a:br>
            <a:endParaRPr lang="en-US" sz="2700" dirty="0"/>
          </a:p>
        </p:txBody>
      </p:sp>
      <p:sp>
        <p:nvSpPr>
          <p:cNvPr id="3" name="Content Placeholder 2">
            <a:extLst>
              <a:ext uri="{FF2B5EF4-FFF2-40B4-BE49-F238E27FC236}">
                <a16:creationId xmlns:a16="http://schemas.microsoft.com/office/drawing/2014/main" id="{524D242C-54D2-4CB6-B666-74834CFA0DBC}"/>
              </a:ext>
            </a:extLst>
          </p:cNvPr>
          <p:cNvSpPr>
            <a:spLocks noGrp="1"/>
          </p:cNvSpPr>
          <p:nvPr>
            <p:ph idx="1"/>
          </p:nvPr>
        </p:nvSpPr>
        <p:spPr>
          <a:xfrm>
            <a:off x="0" y="1309817"/>
            <a:ext cx="12191999" cy="5548184"/>
          </a:xfrm>
        </p:spPr>
        <p:txBody>
          <a:bodyPr>
            <a:noAutofit/>
          </a:bodyPr>
          <a:lstStyle/>
          <a:p>
            <a:pPr>
              <a:lnSpc>
                <a:spcPct val="120000"/>
              </a:lnSpc>
              <a:spcBef>
                <a:spcPts val="0"/>
              </a:spcBef>
              <a:spcAft>
                <a:spcPts val="100"/>
              </a:spcAft>
            </a:pPr>
            <a:r>
              <a:rPr lang="en-US" sz="1300" dirty="0"/>
              <a:t>(4) The hearing on a petition for restoring a former name may be held immediately after it is filed. The hearing on any other petition for a name change may be held immediately after the clerk receives the results of the criminal history records check.</a:t>
            </a:r>
          </a:p>
          <a:p>
            <a:pPr>
              <a:lnSpc>
                <a:spcPct val="120000"/>
              </a:lnSpc>
              <a:spcBef>
                <a:spcPts val="0"/>
              </a:spcBef>
              <a:spcAft>
                <a:spcPts val="100"/>
              </a:spcAft>
            </a:pPr>
            <a:r>
              <a:rPr lang="en-US" sz="1300" dirty="0"/>
              <a:t>(5) On filing the final judgment, the clerk of the court shall, if the birth occurred in this state, send a report of the judgment to the Office of Vital Statistics of the Department of Health on a form to be furnished by the department. The form must contain sufficient information to identify the original birth certificate of the person, the new name, and the file number of the judgment. This report shall be filed by the department with respect to a person born in this state and shall become a part of the vital statistics of this state. With respect to a person born in another state, the clerk of the court shall provide the petitioner with a certified copy of the final judgment.</a:t>
            </a:r>
          </a:p>
          <a:p>
            <a:pPr>
              <a:lnSpc>
                <a:spcPct val="120000"/>
              </a:lnSpc>
              <a:spcBef>
                <a:spcPts val="0"/>
              </a:spcBef>
              <a:spcAft>
                <a:spcPts val="100"/>
              </a:spcAft>
            </a:pPr>
            <a:r>
              <a:rPr lang="en-US" sz="1300" dirty="0"/>
              <a:t>(6) The clerk of the court must, within 5 business days after the filing of the final judgment, send a report of the judgment to the Department of Law Enforcement on a form to be furnished by that department. If the petitioner is required to register as a sexual predator or a sexual offender pursuant to s. 775.21 or s. 943.0435, the clerk of court shall electronically notify the Department of Law Enforcement of the name change, in a manner prescribed by that department, within 2 business days after the filing of the final judgment. The Department of Law Enforcement must send a copy of the report to the Department of Highway Safety and Motor Vehicles, which may be delivered by electronic transmission. The report must contain sufficient information to identify the petitioner, including the results of the criminal history records check if applicable, the new name of the petitioner, and the file number of the judgment. The Department of Highway Safety and Motor Vehicles shall monitor the records of any sexual predator or sexual offender whose name has been provided to it by the Department of Law Enforcement. If the sexual predator or sexual offender does not obtain a replacement driver license or identification card within the required time as specified in s. 775.21 or s. 943.0435, the Department of Highway Safety and Motor Vehicles shall notify the Department of Law Enforcement. The Department of Law Enforcement shall notify applicable law enforcement agencies of the predator's or offender's failure to comply with registration requirements. Any information retained by the Department of Law Enforcement and the Department of Highway Safety and Motor Vehicles may be revised or supplemented by said departments to reflect changes made by the final judgment. With respect to a person convicted of a felony in another state or of a federal offense, the Department of Law Enforcement must send the report to the respective state's office of law enforcement records or to the office of the Federal Bureau of Investigation. The Department of Law Enforcement may forward the report to any other law enforcement agency it believes may retain information related to the petitioner.</a:t>
            </a:r>
          </a:p>
        </p:txBody>
      </p:sp>
    </p:spTree>
    <p:extLst>
      <p:ext uri="{BB962C8B-B14F-4D97-AF65-F5344CB8AC3E}">
        <p14:creationId xmlns:p14="http://schemas.microsoft.com/office/powerpoint/2010/main" val="22501401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677C078-4BC4-413C-817D-42CD3215F862}"/>
              </a:ext>
            </a:extLst>
          </p:cNvPr>
          <p:cNvSpPr txBox="1">
            <a:spLocks/>
          </p:cNvSpPr>
          <p:nvPr/>
        </p:nvSpPr>
        <p:spPr>
          <a:xfrm>
            <a:off x="677334" y="152391"/>
            <a:ext cx="10732788" cy="13208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algn="ctr"/>
            <a:r>
              <a:rPr lang="en-US" sz="5400" dirty="0"/>
              <a:t>Thank You</a:t>
            </a:r>
          </a:p>
        </p:txBody>
      </p:sp>
      <p:pic>
        <p:nvPicPr>
          <p:cNvPr id="6" name="Picture 5">
            <a:extLst>
              <a:ext uri="{FF2B5EF4-FFF2-40B4-BE49-F238E27FC236}">
                <a16:creationId xmlns:a16="http://schemas.microsoft.com/office/drawing/2014/main" id="{DD016EBA-4D1F-419B-BCA0-B36B024EA40F}"/>
              </a:ext>
            </a:extLst>
          </p:cNvPr>
          <p:cNvPicPr>
            <a:picLocks noChangeAspect="1"/>
          </p:cNvPicPr>
          <p:nvPr/>
        </p:nvPicPr>
        <p:blipFill rotWithShape="1">
          <a:blip r:embed="rId2"/>
          <a:srcRect l="27061" t="8869" r="34426" b="80015"/>
          <a:stretch/>
        </p:blipFill>
        <p:spPr>
          <a:xfrm>
            <a:off x="2916324" y="1819230"/>
            <a:ext cx="6254807" cy="10150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Content Placeholder 2">
            <a:extLst>
              <a:ext uri="{FF2B5EF4-FFF2-40B4-BE49-F238E27FC236}">
                <a16:creationId xmlns:a16="http://schemas.microsoft.com/office/drawing/2014/main" id="{EED132ED-6F1E-4748-A102-745E6A030D28}"/>
              </a:ext>
            </a:extLst>
          </p:cNvPr>
          <p:cNvSpPr txBox="1">
            <a:spLocks/>
          </p:cNvSpPr>
          <p:nvPr/>
        </p:nvSpPr>
        <p:spPr>
          <a:xfrm>
            <a:off x="677334" y="3299253"/>
            <a:ext cx="10732788" cy="350823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2400" dirty="0"/>
              <a:t>Seminole County Bar Association Legal Aid Society, Inc.</a:t>
            </a:r>
          </a:p>
          <a:p>
            <a:pPr algn="ctr"/>
            <a:r>
              <a:rPr lang="en-US" sz="2200" dirty="0"/>
              <a:t>101 West Palmetto Avenue</a:t>
            </a:r>
          </a:p>
          <a:p>
            <a:pPr algn="ctr"/>
            <a:r>
              <a:rPr lang="en-US" sz="2200" dirty="0"/>
              <a:t>Longwood, Florida 32750</a:t>
            </a:r>
          </a:p>
          <a:p>
            <a:pPr algn="ctr"/>
            <a:r>
              <a:rPr lang="en-US" dirty="0"/>
              <a:t>P: 407-834-1660</a:t>
            </a:r>
          </a:p>
          <a:p>
            <a:pPr algn="ctr"/>
            <a:r>
              <a:rPr lang="en-US" dirty="0"/>
              <a:t>F: 407-260-6952</a:t>
            </a:r>
          </a:p>
          <a:p>
            <a:endParaRPr lang="en-US" sz="2800" dirty="0"/>
          </a:p>
        </p:txBody>
      </p:sp>
    </p:spTree>
    <p:extLst>
      <p:ext uri="{BB962C8B-B14F-4D97-AF65-F5344CB8AC3E}">
        <p14:creationId xmlns:p14="http://schemas.microsoft.com/office/powerpoint/2010/main" val="252502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1FE77-925C-4F03-8E87-39699A77B22D}"/>
              </a:ext>
            </a:extLst>
          </p:cNvPr>
          <p:cNvSpPr>
            <a:spLocks noGrp="1"/>
          </p:cNvSpPr>
          <p:nvPr>
            <p:ph type="title"/>
          </p:nvPr>
        </p:nvSpPr>
        <p:spPr>
          <a:xfrm>
            <a:off x="148281" y="444846"/>
            <a:ext cx="11850130" cy="1248033"/>
          </a:xfrm>
        </p:spPr>
        <p:txBody>
          <a:bodyPr>
            <a:normAutofit/>
          </a:bodyPr>
          <a:lstStyle/>
          <a:p>
            <a:pPr algn="ctr"/>
            <a:r>
              <a:rPr lang="en-US" sz="4800" dirty="0"/>
              <a:t>Legal Name Change </a:t>
            </a:r>
          </a:p>
        </p:txBody>
      </p:sp>
      <p:sp>
        <p:nvSpPr>
          <p:cNvPr id="5" name="Content Placeholder 4">
            <a:extLst>
              <a:ext uri="{FF2B5EF4-FFF2-40B4-BE49-F238E27FC236}">
                <a16:creationId xmlns:a16="http://schemas.microsoft.com/office/drawing/2014/main" id="{81D87B9C-D89C-4314-B12B-502ACC6103F9}"/>
              </a:ext>
            </a:extLst>
          </p:cNvPr>
          <p:cNvSpPr>
            <a:spLocks noGrp="1"/>
          </p:cNvSpPr>
          <p:nvPr>
            <p:ph idx="1"/>
          </p:nvPr>
        </p:nvSpPr>
        <p:spPr>
          <a:xfrm>
            <a:off x="685800" y="1989441"/>
            <a:ext cx="10820400" cy="4315744"/>
          </a:xfrm>
        </p:spPr>
        <p:txBody>
          <a:bodyPr>
            <a:normAutofit/>
          </a:bodyPr>
          <a:lstStyle/>
          <a:p>
            <a:pPr lvl="0">
              <a:lnSpc>
                <a:spcPct val="100000"/>
              </a:lnSpc>
            </a:pPr>
            <a:r>
              <a:rPr lang="en-US" sz="2400" dirty="0">
                <a:solidFill>
                  <a:prstClr val="white"/>
                </a:solidFill>
              </a:rPr>
              <a:t>Petition</a:t>
            </a:r>
            <a:r>
              <a:rPr lang="en-US" dirty="0">
                <a:solidFill>
                  <a:prstClr val="white"/>
                </a:solidFill>
              </a:rPr>
              <a:t> </a:t>
            </a:r>
          </a:p>
          <a:p>
            <a:pPr lvl="1">
              <a:lnSpc>
                <a:spcPct val="100000"/>
              </a:lnSpc>
            </a:pPr>
            <a:r>
              <a:rPr lang="en-US" dirty="0">
                <a:solidFill>
                  <a:prstClr val="white"/>
                </a:solidFill>
              </a:rPr>
              <a:t>In order to obtain a legal name change in Florida, an adult must:</a:t>
            </a:r>
          </a:p>
          <a:p>
            <a:pPr lvl="2">
              <a:lnSpc>
                <a:spcPct val="100000"/>
              </a:lnSpc>
            </a:pPr>
            <a:r>
              <a:rPr lang="en-US" dirty="0">
                <a:solidFill>
                  <a:prstClr val="white"/>
                </a:solidFill>
              </a:rPr>
              <a:t>Submit the Petition For Change Of Name in the county where you currently reside.</a:t>
            </a:r>
          </a:p>
          <a:p>
            <a:pPr>
              <a:lnSpc>
                <a:spcPct val="100000"/>
              </a:lnSpc>
            </a:pPr>
            <a:r>
              <a:rPr lang="en-US" sz="2400" dirty="0">
                <a:solidFill>
                  <a:prstClr val="white"/>
                </a:solidFill>
              </a:rPr>
              <a:t>Fingerprints </a:t>
            </a:r>
          </a:p>
          <a:p>
            <a:pPr lvl="1">
              <a:lnSpc>
                <a:spcPct val="100000"/>
              </a:lnSpc>
            </a:pPr>
            <a:r>
              <a:rPr lang="en-US" dirty="0">
                <a:solidFill>
                  <a:prstClr val="white"/>
                </a:solidFill>
              </a:rPr>
              <a:t>Get your fingerprints taken at a local Sherriff’s Office or other agency/ company that is authorized by the </a:t>
            </a:r>
            <a:r>
              <a:rPr lang="en-US" dirty="0"/>
              <a:t>Florida Department of Law Enforcement (FDLE). </a:t>
            </a:r>
          </a:p>
          <a:p>
            <a:pPr lvl="2">
              <a:lnSpc>
                <a:spcPct val="100000"/>
              </a:lnSpc>
            </a:pPr>
            <a:r>
              <a:rPr lang="en-US" dirty="0"/>
              <a:t>You will not receive a final hearing on your Petition for Change of Name until the clerk of court has received the results of your criminal history records check. </a:t>
            </a:r>
          </a:p>
          <a:p>
            <a:pPr lvl="2">
              <a:lnSpc>
                <a:spcPct val="100000"/>
              </a:lnSpc>
            </a:pPr>
            <a:r>
              <a:rPr lang="en-US" dirty="0"/>
              <a:t>No name change will be issued if applicant’s civil rights have been suspended and not fully restored. </a:t>
            </a:r>
            <a:endParaRPr lang="en-US" dirty="0">
              <a:solidFill>
                <a:prstClr val="white"/>
              </a:solidFill>
            </a:endParaRPr>
          </a:p>
          <a:p>
            <a:pPr>
              <a:lnSpc>
                <a:spcPct val="100000"/>
              </a:lnSpc>
            </a:pPr>
            <a:r>
              <a:rPr lang="en-US" sz="2400" dirty="0">
                <a:solidFill>
                  <a:prstClr val="white"/>
                </a:solidFill>
              </a:rPr>
              <a:t>Request a hearing and then attend. </a:t>
            </a:r>
          </a:p>
        </p:txBody>
      </p:sp>
    </p:spTree>
    <p:extLst>
      <p:ext uri="{BB962C8B-B14F-4D97-AF65-F5344CB8AC3E}">
        <p14:creationId xmlns:p14="http://schemas.microsoft.com/office/powerpoint/2010/main" val="1618539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1FE77-925C-4F03-8E87-39699A77B22D}"/>
              </a:ext>
            </a:extLst>
          </p:cNvPr>
          <p:cNvSpPr>
            <a:spLocks noGrp="1"/>
          </p:cNvSpPr>
          <p:nvPr>
            <p:ph type="title"/>
          </p:nvPr>
        </p:nvSpPr>
        <p:spPr>
          <a:xfrm>
            <a:off x="148281" y="444846"/>
            <a:ext cx="11850130" cy="1248033"/>
          </a:xfrm>
        </p:spPr>
        <p:txBody>
          <a:bodyPr>
            <a:normAutofit/>
          </a:bodyPr>
          <a:lstStyle/>
          <a:p>
            <a:pPr algn="ctr"/>
            <a:r>
              <a:rPr lang="en-US" sz="4800" dirty="0"/>
              <a:t>Legal Name Change </a:t>
            </a:r>
          </a:p>
        </p:txBody>
      </p:sp>
      <p:sp>
        <p:nvSpPr>
          <p:cNvPr id="5" name="Content Placeholder 4">
            <a:extLst>
              <a:ext uri="{FF2B5EF4-FFF2-40B4-BE49-F238E27FC236}">
                <a16:creationId xmlns:a16="http://schemas.microsoft.com/office/drawing/2014/main" id="{81D87B9C-D89C-4314-B12B-502ACC6103F9}"/>
              </a:ext>
            </a:extLst>
          </p:cNvPr>
          <p:cNvSpPr>
            <a:spLocks noGrp="1"/>
          </p:cNvSpPr>
          <p:nvPr>
            <p:ph idx="1"/>
          </p:nvPr>
        </p:nvSpPr>
        <p:spPr>
          <a:xfrm>
            <a:off x="685800" y="1989441"/>
            <a:ext cx="10820400" cy="4315744"/>
          </a:xfrm>
        </p:spPr>
        <p:txBody>
          <a:bodyPr>
            <a:normAutofit/>
          </a:bodyPr>
          <a:lstStyle/>
          <a:p>
            <a:pPr lvl="0">
              <a:lnSpc>
                <a:spcPct val="100000"/>
              </a:lnSpc>
            </a:pPr>
            <a:r>
              <a:rPr lang="en-US" sz="2400" dirty="0">
                <a:solidFill>
                  <a:prstClr val="white"/>
                </a:solidFill>
              </a:rPr>
              <a:t>Petition</a:t>
            </a:r>
            <a:r>
              <a:rPr lang="en-US" dirty="0">
                <a:solidFill>
                  <a:prstClr val="white"/>
                </a:solidFill>
              </a:rPr>
              <a:t> </a:t>
            </a:r>
          </a:p>
          <a:p>
            <a:pPr lvl="1">
              <a:lnSpc>
                <a:spcPct val="100000"/>
              </a:lnSpc>
            </a:pPr>
            <a:r>
              <a:rPr lang="en-US" dirty="0">
                <a:solidFill>
                  <a:prstClr val="white"/>
                </a:solidFill>
              </a:rPr>
              <a:t>In order to obtain a legal name change in Florida, an adult must:</a:t>
            </a:r>
          </a:p>
          <a:p>
            <a:pPr lvl="2">
              <a:lnSpc>
                <a:spcPct val="100000"/>
              </a:lnSpc>
            </a:pPr>
            <a:r>
              <a:rPr lang="en-US" dirty="0">
                <a:solidFill>
                  <a:prstClr val="white"/>
                </a:solidFill>
              </a:rPr>
              <a:t>Submit the Petition For Change Of Name in the county where you currently reside.</a:t>
            </a:r>
          </a:p>
          <a:p>
            <a:pPr>
              <a:lnSpc>
                <a:spcPct val="100000"/>
              </a:lnSpc>
            </a:pPr>
            <a:r>
              <a:rPr lang="en-US" sz="2400" dirty="0">
                <a:solidFill>
                  <a:prstClr val="white"/>
                </a:solidFill>
              </a:rPr>
              <a:t>Fingerprints </a:t>
            </a:r>
          </a:p>
          <a:p>
            <a:pPr lvl="1">
              <a:lnSpc>
                <a:spcPct val="100000"/>
              </a:lnSpc>
            </a:pPr>
            <a:r>
              <a:rPr lang="en-US" dirty="0">
                <a:solidFill>
                  <a:prstClr val="white"/>
                </a:solidFill>
              </a:rPr>
              <a:t>Get your fingerprints taken at a local Sherriff’s Office or other agency/ company that is authorized by the </a:t>
            </a:r>
            <a:r>
              <a:rPr lang="en-US" dirty="0"/>
              <a:t>Florida Department of Law Enforcement (FDLE). </a:t>
            </a:r>
          </a:p>
          <a:p>
            <a:pPr lvl="2">
              <a:lnSpc>
                <a:spcPct val="100000"/>
              </a:lnSpc>
            </a:pPr>
            <a:r>
              <a:rPr lang="en-US" dirty="0"/>
              <a:t>You will not receive a final hearing on your Petition for Change of Name until the clerk of court has received the results of your criminal history records check. </a:t>
            </a:r>
          </a:p>
          <a:p>
            <a:pPr lvl="2">
              <a:lnSpc>
                <a:spcPct val="100000"/>
              </a:lnSpc>
            </a:pPr>
            <a:r>
              <a:rPr lang="en-US" dirty="0"/>
              <a:t>No name change will be issued if applicant’s civil rights have been suspended and not fully restored. </a:t>
            </a:r>
            <a:endParaRPr lang="en-US" dirty="0">
              <a:solidFill>
                <a:prstClr val="white"/>
              </a:solidFill>
            </a:endParaRPr>
          </a:p>
          <a:p>
            <a:pPr>
              <a:lnSpc>
                <a:spcPct val="100000"/>
              </a:lnSpc>
            </a:pPr>
            <a:r>
              <a:rPr lang="en-US" sz="2400" dirty="0">
                <a:solidFill>
                  <a:prstClr val="white"/>
                </a:solidFill>
              </a:rPr>
              <a:t>Request a hearing and then attend. </a:t>
            </a:r>
          </a:p>
        </p:txBody>
      </p:sp>
    </p:spTree>
    <p:extLst>
      <p:ext uri="{BB962C8B-B14F-4D97-AF65-F5344CB8AC3E}">
        <p14:creationId xmlns:p14="http://schemas.microsoft.com/office/powerpoint/2010/main" val="2853093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1FE77-925C-4F03-8E87-39699A77B22D}"/>
              </a:ext>
            </a:extLst>
          </p:cNvPr>
          <p:cNvSpPr>
            <a:spLocks noGrp="1"/>
          </p:cNvSpPr>
          <p:nvPr>
            <p:ph type="title"/>
          </p:nvPr>
        </p:nvSpPr>
        <p:spPr>
          <a:xfrm>
            <a:off x="148281" y="444846"/>
            <a:ext cx="11850130" cy="1248033"/>
          </a:xfrm>
        </p:spPr>
        <p:txBody>
          <a:bodyPr>
            <a:normAutofit/>
          </a:bodyPr>
          <a:lstStyle/>
          <a:p>
            <a:pPr algn="ctr"/>
            <a:r>
              <a:rPr lang="en-US" sz="4800" dirty="0"/>
              <a:t>Where to File the Petition</a:t>
            </a:r>
          </a:p>
        </p:txBody>
      </p:sp>
      <p:sp>
        <p:nvSpPr>
          <p:cNvPr id="5" name="Content Placeholder 4">
            <a:extLst>
              <a:ext uri="{FF2B5EF4-FFF2-40B4-BE49-F238E27FC236}">
                <a16:creationId xmlns:a16="http://schemas.microsoft.com/office/drawing/2014/main" id="{81D87B9C-D89C-4314-B12B-502ACC6103F9}"/>
              </a:ext>
            </a:extLst>
          </p:cNvPr>
          <p:cNvSpPr>
            <a:spLocks noGrp="1"/>
          </p:cNvSpPr>
          <p:nvPr>
            <p:ph idx="1"/>
          </p:nvPr>
        </p:nvSpPr>
        <p:spPr>
          <a:xfrm>
            <a:off x="685800" y="1989441"/>
            <a:ext cx="10820400" cy="4315744"/>
          </a:xfrm>
        </p:spPr>
        <p:txBody>
          <a:bodyPr>
            <a:normAutofit/>
          </a:bodyPr>
          <a:lstStyle/>
          <a:p>
            <a:pPr marL="342900" indent="-342900">
              <a:lnSpc>
                <a:spcPct val="100000"/>
              </a:lnSpc>
            </a:pPr>
            <a:r>
              <a:rPr lang="en-US" dirty="0"/>
              <a:t>File your petition in person at the Seminole County civil courthouse or you can file online through the State’s e-portal. </a:t>
            </a:r>
          </a:p>
          <a:p>
            <a:pPr marL="800100" lvl="1" indent="-342900">
              <a:lnSpc>
                <a:spcPct val="100000"/>
              </a:lnSpc>
            </a:pPr>
            <a:r>
              <a:rPr lang="en-US" dirty="0"/>
              <a:t>The Florida’s E-Portal website is https://www.myflcourtaccess.com.</a:t>
            </a:r>
          </a:p>
          <a:p>
            <a:pPr marL="800100" lvl="1" indent="-342900">
              <a:lnSpc>
                <a:spcPct val="100000"/>
              </a:lnSpc>
            </a:pPr>
            <a:r>
              <a:rPr lang="en-US" dirty="0"/>
              <a:t>To file the Petition online, please watch the </a:t>
            </a:r>
            <a:r>
              <a:rPr lang="en-US" u="sng" dirty="0">
                <a:hlinkClick r:id="rId2"/>
              </a:rPr>
              <a:t>E-Portal Registration Video</a:t>
            </a:r>
            <a:r>
              <a:rPr lang="en-US" dirty="0"/>
              <a:t> and create your user account. </a:t>
            </a:r>
          </a:p>
          <a:p>
            <a:pPr marL="342900" indent="-342900">
              <a:lnSpc>
                <a:spcPct val="100000"/>
              </a:lnSpc>
            </a:pPr>
            <a:r>
              <a:rPr lang="en-US" dirty="0"/>
              <a:t>Pay the $400 filing fee</a:t>
            </a:r>
          </a:p>
          <a:p>
            <a:pPr marL="800100" lvl="1" indent="-342900">
              <a:lnSpc>
                <a:spcPct val="100000"/>
              </a:lnSpc>
            </a:pPr>
            <a:r>
              <a:rPr lang="en-US" dirty="0"/>
              <a:t>If you are indigent, you may fill out the “Application for Determination of Civil Indigent Status” form to allow the court to determine your status</a:t>
            </a:r>
          </a:p>
          <a:p>
            <a:pPr marL="800100" lvl="1" indent="-342900">
              <a:lnSpc>
                <a:spcPct val="100000"/>
              </a:lnSpc>
            </a:pPr>
            <a:r>
              <a:rPr lang="en-US" dirty="0"/>
              <a:t>If not, you must wait until you have the $400 </a:t>
            </a:r>
          </a:p>
          <a:p>
            <a:pPr marL="342900" indent="-342900">
              <a:lnSpc>
                <a:spcPct val="100000"/>
              </a:lnSpc>
            </a:pPr>
            <a:r>
              <a:rPr lang="en-US" dirty="0"/>
              <a:t>Pick up the form “Important Information Concerning Filing A Petition For A Name Change” along with Form A.</a:t>
            </a:r>
          </a:p>
        </p:txBody>
      </p:sp>
    </p:spTree>
    <p:extLst>
      <p:ext uri="{BB962C8B-B14F-4D97-AF65-F5344CB8AC3E}">
        <p14:creationId xmlns:p14="http://schemas.microsoft.com/office/powerpoint/2010/main" val="3152658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1FE77-925C-4F03-8E87-39699A77B22D}"/>
              </a:ext>
            </a:extLst>
          </p:cNvPr>
          <p:cNvSpPr>
            <a:spLocks noGrp="1"/>
          </p:cNvSpPr>
          <p:nvPr>
            <p:ph type="title"/>
          </p:nvPr>
        </p:nvSpPr>
        <p:spPr>
          <a:xfrm>
            <a:off x="148281" y="296562"/>
            <a:ext cx="11850130" cy="1248033"/>
          </a:xfrm>
        </p:spPr>
        <p:txBody>
          <a:bodyPr>
            <a:normAutofit/>
          </a:bodyPr>
          <a:lstStyle/>
          <a:p>
            <a:pPr algn="ctr"/>
            <a:r>
              <a:rPr lang="en-US" sz="2800" dirty="0"/>
              <a:t>Important Information Concerning Filing A Petition For a Name Change</a:t>
            </a:r>
          </a:p>
        </p:txBody>
      </p:sp>
      <p:pic>
        <p:nvPicPr>
          <p:cNvPr id="4" name="Content Placeholder 3">
            <a:extLst>
              <a:ext uri="{FF2B5EF4-FFF2-40B4-BE49-F238E27FC236}">
                <a16:creationId xmlns:a16="http://schemas.microsoft.com/office/drawing/2014/main" id="{DD6B2439-0821-4B4C-81DC-827CA95CDC93}"/>
              </a:ext>
            </a:extLst>
          </p:cNvPr>
          <p:cNvPicPr>
            <a:picLocks noGrp="1" noChangeAspect="1"/>
          </p:cNvPicPr>
          <p:nvPr>
            <p:ph idx="1"/>
          </p:nvPr>
        </p:nvPicPr>
        <p:blipFill>
          <a:blip r:embed="rId2"/>
          <a:stretch>
            <a:fillRect/>
          </a:stretch>
        </p:blipFill>
        <p:spPr>
          <a:xfrm>
            <a:off x="3756453" y="1447131"/>
            <a:ext cx="4164227" cy="5328635"/>
          </a:xfrm>
          <a:prstGeom prst="rect">
            <a:avLst/>
          </a:prstGeom>
        </p:spPr>
      </p:pic>
    </p:spTree>
    <p:extLst>
      <p:ext uri="{BB962C8B-B14F-4D97-AF65-F5344CB8AC3E}">
        <p14:creationId xmlns:p14="http://schemas.microsoft.com/office/powerpoint/2010/main" val="4131575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1E80F-D092-4FCE-A858-08600CE10B1E}"/>
              </a:ext>
            </a:extLst>
          </p:cNvPr>
          <p:cNvSpPr>
            <a:spLocks noGrp="1"/>
          </p:cNvSpPr>
          <p:nvPr>
            <p:ph type="title"/>
          </p:nvPr>
        </p:nvSpPr>
        <p:spPr>
          <a:xfrm>
            <a:off x="677334" y="481915"/>
            <a:ext cx="10587014" cy="1754658"/>
          </a:xfrm>
        </p:spPr>
        <p:txBody>
          <a:bodyPr>
            <a:normAutofit/>
          </a:bodyPr>
          <a:lstStyle/>
          <a:p>
            <a:pPr algn="ctr"/>
            <a:r>
              <a:rPr lang="en-US" sz="4800" dirty="0"/>
              <a:t>How to get fingerprinted</a:t>
            </a:r>
          </a:p>
        </p:txBody>
      </p:sp>
      <p:sp>
        <p:nvSpPr>
          <p:cNvPr id="3" name="Content Placeholder 2">
            <a:extLst>
              <a:ext uri="{FF2B5EF4-FFF2-40B4-BE49-F238E27FC236}">
                <a16:creationId xmlns:a16="http://schemas.microsoft.com/office/drawing/2014/main" id="{59CDF74E-127F-4CA1-AEA0-3388DA003E07}"/>
              </a:ext>
            </a:extLst>
          </p:cNvPr>
          <p:cNvSpPr>
            <a:spLocks noGrp="1"/>
          </p:cNvSpPr>
          <p:nvPr>
            <p:ph idx="1"/>
          </p:nvPr>
        </p:nvSpPr>
        <p:spPr>
          <a:xfrm>
            <a:off x="677334" y="2409568"/>
            <a:ext cx="10587014" cy="3991235"/>
          </a:xfrm>
        </p:spPr>
        <p:txBody>
          <a:bodyPr>
            <a:normAutofit fontScale="92500" lnSpcReduction="20000"/>
          </a:bodyPr>
          <a:lstStyle/>
          <a:p>
            <a:pPr marL="342900" indent="-342900">
              <a:lnSpc>
                <a:spcPct val="120000"/>
              </a:lnSpc>
              <a:spcBef>
                <a:spcPts val="0"/>
              </a:spcBef>
            </a:pPr>
            <a:r>
              <a:rPr lang="en-US" sz="2400" dirty="0"/>
              <a:t>Obtain your fingerprints for a state and national criminal records check.</a:t>
            </a:r>
          </a:p>
          <a:p>
            <a:pPr marL="342900" indent="-342900">
              <a:lnSpc>
                <a:spcPct val="120000"/>
              </a:lnSpc>
              <a:spcBef>
                <a:spcPts val="0"/>
              </a:spcBef>
            </a:pPr>
            <a:r>
              <a:rPr lang="en-US" sz="2400" dirty="0"/>
              <a:t>Bring your driver’s license or identification card.</a:t>
            </a:r>
          </a:p>
          <a:p>
            <a:pPr marL="342900" indent="-342900">
              <a:lnSpc>
                <a:spcPct val="120000"/>
              </a:lnSpc>
              <a:spcBef>
                <a:spcPts val="0"/>
              </a:spcBef>
            </a:pPr>
            <a:r>
              <a:rPr lang="en-US" sz="2400" dirty="0"/>
              <a:t>The Sheriff’s office will give you a control number and instructions to login to Federal Department of Law Enforcement (FDLE) website.</a:t>
            </a:r>
          </a:p>
          <a:p>
            <a:pPr marL="342900" indent="-342900">
              <a:lnSpc>
                <a:spcPct val="120000"/>
              </a:lnSpc>
              <a:spcBef>
                <a:spcPts val="0"/>
              </a:spcBef>
            </a:pPr>
            <a:r>
              <a:rPr lang="en-US" sz="2400" dirty="0"/>
              <a:t>Follow the instructions listed in the “Civil Applicant Payment System.”</a:t>
            </a:r>
          </a:p>
          <a:p>
            <a:pPr marL="342900" indent="-342900">
              <a:lnSpc>
                <a:spcPct val="120000"/>
              </a:lnSpc>
              <a:spcBef>
                <a:spcPts val="0"/>
              </a:spcBef>
            </a:pPr>
            <a:r>
              <a:rPr lang="en-US" sz="2400" dirty="0"/>
              <a:t>The instructions will tell you to enter your control number and submit a payment of approximately $40.</a:t>
            </a:r>
          </a:p>
          <a:p>
            <a:pPr marL="342900" indent="-342900">
              <a:lnSpc>
                <a:spcPct val="120000"/>
              </a:lnSpc>
              <a:spcBef>
                <a:spcPts val="0"/>
              </a:spcBef>
            </a:pPr>
            <a:r>
              <a:rPr lang="en-US" sz="2400" dirty="0"/>
              <a:t>Once the payment is accepted, a CAPS authorization page will be displayed. This receipt should be printed as documentation of your payment. FDLE will send the results of the fingerprint scan to the Clerk of the Court in Seminole County. </a:t>
            </a:r>
          </a:p>
          <a:p>
            <a:pPr marL="0" indent="0">
              <a:buNone/>
            </a:pPr>
            <a:endParaRPr lang="en-US" sz="2400" dirty="0"/>
          </a:p>
        </p:txBody>
      </p:sp>
    </p:spTree>
    <p:extLst>
      <p:ext uri="{BB962C8B-B14F-4D97-AF65-F5344CB8AC3E}">
        <p14:creationId xmlns:p14="http://schemas.microsoft.com/office/powerpoint/2010/main" val="1309743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1E80F-D092-4FCE-A858-08600CE10B1E}"/>
              </a:ext>
            </a:extLst>
          </p:cNvPr>
          <p:cNvSpPr>
            <a:spLocks noGrp="1"/>
          </p:cNvSpPr>
          <p:nvPr>
            <p:ph type="title"/>
          </p:nvPr>
        </p:nvSpPr>
        <p:spPr>
          <a:xfrm>
            <a:off x="677334" y="609591"/>
            <a:ext cx="10587014" cy="1626981"/>
          </a:xfrm>
        </p:spPr>
        <p:txBody>
          <a:bodyPr>
            <a:normAutofit/>
          </a:bodyPr>
          <a:lstStyle/>
          <a:p>
            <a:pPr algn="ctr"/>
            <a:r>
              <a:rPr lang="en-US" sz="4800" dirty="0"/>
              <a:t>FDLE Website</a:t>
            </a:r>
          </a:p>
        </p:txBody>
      </p:sp>
      <p:sp>
        <p:nvSpPr>
          <p:cNvPr id="3" name="Content Placeholder 2">
            <a:extLst>
              <a:ext uri="{FF2B5EF4-FFF2-40B4-BE49-F238E27FC236}">
                <a16:creationId xmlns:a16="http://schemas.microsoft.com/office/drawing/2014/main" id="{59CDF74E-127F-4CA1-AEA0-3388DA003E07}"/>
              </a:ext>
            </a:extLst>
          </p:cNvPr>
          <p:cNvSpPr>
            <a:spLocks noGrp="1"/>
          </p:cNvSpPr>
          <p:nvPr>
            <p:ph idx="1"/>
          </p:nvPr>
        </p:nvSpPr>
        <p:spPr>
          <a:xfrm>
            <a:off x="677334" y="2174792"/>
            <a:ext cx="10587014" cy="4226011"/>
          </a:xfrm>
        </p:spPr>
        <p:txBody>
          <a:bodyPr/>
          <a:lstStyle/>
          <a:p>
            <a:pPr marL="342900" indent="-342900"/>
            <a:r>
              <a:rPr lang="en-US" sz="2400" dirty="0"/>
              <a:t>FDLE Home page</a:t>
            </a:r>
          </a:p>
          <a:p>
            <a:r>
              <a:rPr lang="en-US" sz="2400" dirty="0"/>
              <a:t>	http://www.fdle.state.fl.us/cms/home.aspx </a:t>
            </a:r>
          </a:p>
          <a:p>
            <a:pPr marL="342900" indent="-342900"/>
            <a:r>
              <a:rPr lang="en-US" sz="2400" dirty="0"/>
              <a:t>CAPS</a:t>
            </a:r>
          </a:p>
          <a:p>
            <a:r>
              <a:rPr lang="en-US" sz="2400" dirty="0"/>
              <a:t>	</a:t>
            </a:r>
            <a:r>
              <a:rPr lang="en-US" sz="2400" dirty="0">
                <a:hlinkClick r:id="rId2"/>
              </a:rPr>
              <a:t>https://caps.fdle.state.fl.us/caps/homePage.jsf</a:t>
            </a:r>
            <a:endParaRPr lang="en-US" sz="2400" dirty="0"/>
          </a:p>
          <a:p>
            <a:pPr marL="0" indent="0">
              <a:buNone/>
            </a:pPr>
            <a:endParaRPr lang="en-US" sz="2400" dirty="0"/>
          </a:p>
          <a:p>
            <a:pPr marL="0" indent="0">
              <a:buNone/>
            </a:pPr>
            <a:r>
              <a:rPr lang="en-US" sz="2400" dirty="0"/>
              <a:t> </a:t>
            </a:r>
          </a:p>
          <a:p>
            <a:pPr marL="0" indent="0">
              <a:buNone/>
            </a:pPr>
            <a:endParaRPr lang="en-US" sz="2400" dirty="0"/>
          </a:p>
        </p:txBody>
      </p:sp>
      <p:pic>
        <p:nvPicPr>
          <p:cNvPr id="4" name="Picture 3">
            <a:extLst>
              <a:ext uri="{FF2B5EF4-FFF2-40B4-BE49-F238E27FC236}">
                <a16:creationId xmlns:a16="http://schemas.microsoft.com/office/drawing/2014/main" id="{D20F9573-A699-4ED0-8320-D5A9BBD469B2}"/>
              </a:ext>
            </a:extLst>
          </p:cNvPr>
          <p:cNvPicPr>
            <a:picLocks noChangeAspect="1"/>
          </p:cNvPicPr>
          <p:nvPr/>
        </p:nvPicPr>
        <p:blipFill>
          <a:blip r:embed="rId3"/>
          <a:stretch>
            <a:fillRect/>
          </a:stretch>
        </p:blipFill>
        <p:spPr>
          <a:xfrm>
            <a:off x="1669740" y="4287797"/>
            <a:ext cx="8602202" cy="2347163"/>
          </a:xfrm>
          <a:prstGeom prst="rect">
            <a:avLst/>
          </a:prstGeom>
        </p:spPr>
      </p:pic>
    </p:spTree>
    <p:extLst>
      <p:ext uri="{BB962C8B-B14F-4D97-AF65-F5344CB8AC3E}">
        <p14:creationId xmlns:p14="http://schemas.microsoft.com/office/powerpoint/2010/main" val="1796491361"/>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12017</TotalTime>
  <Words>4025</Words>
  <Application>Microsoft Office PowerPoint</Application>
  <PresentationFormat>Widescreen</PresentationFormat>
  <Paragraphs>329</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Century Gothic</vt:lpstr>
      <vt:lpstr>Vapor Trail</vt:lpstr>
      <vt:lpstr>Transgender NAME AND GENDER CHANGE ON legal Documents</vt:lpstr>
      <vt:lpstr>PowerPoint Presentation</vt:lpstr>
      <vt:lpstr>PowerPoint Presentation</vt:lpstr>
      <vt:lpstr>Legal Name Change </vt:lpstr>
      <vt:lpstr>Legal Name Change </vt:lpstr>
      <vt:lpstr>Where to File the Petition</vt:lpstr>
      <vt:lpstr>Important Information Concerning Filing A Petition For a Name Change</vt:lpstr>
      <vt:lpstr>How to get fingerprinted</vt:lpstr>
      <vt:lpstr>FDLE Website</vt:lpstr>
      <vt:lpstr>Procedure of Fingerprints</vt:lpstr>
      <vt:lpstr>Request A Hearing</vt:lpstr>
      <vt:lpstr>Name Change Completion  </vt:lpstr>
      <vt:lpstr>Seminole County Civil Courthouse</vt:lpstr>
      <vt:lpstr>How to Update Your Social Security Card</vt:lpstr>
      <vt:lpstr>Name Change on Your Social Security Card</vt:lpstr>
      <vt:lpstr>Gender Change on Your Social Security Card</vt:lpstr>
      <vt:lpstr>Gender Change on Your Social Security Card</vt:lpstr>
      <vt:lpstr>Medical Certification of Appropriate Clinical Treatment must come on physician’s office letterhead and must include:</vt:lpstr>
      <vt:lpstr>Sample Physician’s Letter for Social Security Gender Marker Change </vt:lpstr>
      <vt:lpstr> What is considered “appropriate clinical treatment”</vt:lpstr>
      <vt:lpstr>How to Update Your Name on Your Florida’s Drivers License</vt:lpstr>
      <vt:lpstr>How to Update Your Gender on Your Florida’s Driver License</vt:lpstr>
      <vt:lpstr>Seminole County DMVs</vt:lpstr>
      <vt:lpstr>How to Update Your Florida Birth Certificate Name and Gender </vt:lpstr>
      <vt:lpstr>DH Form 429 and DH Form 430</vt:lpstr>
      <vt:lpstr>How to Update Your U.S. Passport Name</vt:lpstr>
      <vt:lpstr>How to Update Your U.S. Passport gender</vt:lpstr>
      <vt:lpstr>Seminole County U.S. Passport Locations</vt:lpstr>
      <vt:lpstr>Update Your Florida Voter Registration Name Change</vt:lpstr>
      <vt:lpstr>Additional Items to consider changing to new name </vt:lpstr>
      <vt:lpstr>Resources </vt:lpstr>
      <vt:lpstr>Florida statute § 68.07 Change of Name http://www.flsenate.gov/laws/statutes/2010/68.07 </vt:lpstr>
      <vt:lpstr>Florida statute § 68.07 Continued  </vt:lpstr>
      <vt:lpstr>Florida statute § 68.07 Continued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Transgender Identification Documents Workshop and Legal Clinic</dc:title>
  <dc:creator>library</dc:creator>
  <cp:lastModifiedBy>Lawstudent2</cp:lastModifiedBy>
  <cp:revision>209</cp:revision>
  <cp:lastPrinted>2017-08-21T18:40:06Z</cp:lastPrinted>
  <dcterms:created xsi:type="dcterms:W3CDTF">2017-06-07T17:12:09Z</dcterms:created>
  <dcterms:modified xsi:type="dcterms:W3CDTF">2017-11-21T16:19:49Z</dcterms:modified>
</cp:coreProperties>
</file>